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16" r:id="rId5"/>
    <p:sldId id="417" r:id="rId6"/>
    <p:sldId id="418" r:id="rId7"/>
    <p:sldId id="380" r:id="rId8"/>
    <p:sldId id="381" r:id="rId9"/>
    <p:sldId id="383" r:id="rId10"/>
    <p:sldId id="382" r:id="rId11"/>
    <p:sldId id="297" r:id="rId12"/>
    <p:sldId id="420" r:id="rId13"/>
    <p:sldId id="298" r:id="rId14"/>
    <p:sldId id="421" r:id="rId15"/>
    <p:sldId id="299" r:id="rId16"/>
    <p:sldId id="301" r:id="rId17"/>
    <p:sldId id="302" r:id="rId18"/>
    <p:sldId id="303" r:id="rId19"/>
    <p:sldId id="304" r:id="rId20"/>
    <p:sldId id="458" r:id="rId21"/>
    <p:sldId id="422" r:id="rId22"/>
    <p:sldId id="423" r:id="rId23"/>
    <p:sldId id="385" r:id="rId24"/>
    <p:sldId id="424" r:id="rId25"/>
    <p:sldId id="384" r:id="rId26"/>
    <p:sldId id="425" r:id="rId27"/>
    <p:sldId id="426" r:id="rId28"/>
    <p:sldId id="305" r:id="rId29"/>
    <p:sldId id="308" r:id="rId30"/>
    <p:sldId id="459" r:id="rId31"/>
    <p:sldId id="414" r:id="rId32"/>
    <p:sldId id="309" r:id="rId33"/>
    <p:sldId id="310" r:id="rId34"/>
    <p:sldId id="428" r:id="rId35"/>
    <p:sldId id="429" r:id="rId36"/>
    <p:sldId id="430" r:id="rId37"/>
    <p:sldId id="427" r:id="rId38"/>
    <p:sldId id="388" r:id="rId39"/>
    <p:sldId id="389" r:id="rId40"/>
    <p:sldId id="390" r:id="rId41"/>
    <p:sldId id="313" r:id="rId42"/>
    <p:sldId id="415" r:id="rId43"/>
    <p:sldId id="431" r:id="rId44"/>
    <p:sldId id="314" r:id="rId45"/>
    <p:sldId id="316" r:id="rId46"/>
    <p:sldId id="432" r:id="rId47"/>
    <p:sldId id="391" r:id="rId48"/>
    <p:sldId id="386" r:id="rId49"/>
    <p:sldId id="460" r:id="rId50"/>
    <p:sldId id="462" r:id="rId51"/>
    <p:sldId id="317" r:id="rId52"/>
    <p:sldId id="392" r:id="rId53"/>
    <p:sldId id="320" r:id="rId54"/>
    <p:sldId id="319" r:id="rId55"/>
    <p:sldId id="325" r:id="rId56"/>
    <p:sldId id="433" r:id="rId57"/>
    <p:sldId id="434" r:id="rId58"/>
    <p:sldId id="318" r:id="rId59"/>
    <p:sldId id="435" r:id="rId60"/>
    <p:sldId id="436" r:id="rId61"/>
    <p:sldId id="463" r:id="rId62"/>
    <p:sldId id="437" r:id="rId63"/>
    <p:sldId id="438" r:id="rId64"/>
    <p:sldId id="393" r:id="rId65"/>
    <p:sldId id="394" r:id="rId66"/>
    <p:sldId id="395" r:id="rId67"/>
    <p:sldId id="396" r:id="rId68"/>
    <p:sldId id="329" r:id="rId69"/>
    <p:sldId id="464" r:id="rId70"/>
    <p:sldId id="397" r:id="rId71"/>
    <p:sldId id="332" r:id="rId72"/>
    <p:sldId id="333" r:id="rId73"/>
    <p:sldId id="334" r:id="rId74"/>
    <p:sldId id="335" r:id="rId75"/>
    <p:sldId id="411" r:id="rId76"/>
    <p:sldId id="398" r:id="rId77"/>
    <p:sldId id="399" r:id="rId78"/>
    <p:sldId id="439" r:id="rId79"/>
    <p:sldId id="440" r:id="rId80"/>
    <p:sldId id="455" r:id="rId81"/>
    <p:sldId id="456" r:id="rId82"/>
    <p:sldId id="441" r:id="rId83"/>
    <p:sldId id="442" r:id="rId84"/>
    <p:sldId id="400" r:id="rId85"/>
    <p:sldId id="330" r:id="rId86"/>
    <p:sldId id="337" r:id="rId87"/>
    <p:sldId id="465" r:id="rId88"/>
    <p:sldId id="467" r:id="rId89"/>
    <p:sldId id="468" r:id="rId90"/>
    <p:sldId id="469" r:id="rId91"/>
    <p:sldId id="475" r:id="rId92"/>
    <p:sldId id="478" r:id="rId93"/>
    <p:sldId id="477" r:id="rId94"/>
    <p:sldId id="476" r:id="rId95"/>
    <p:sldId id="479" r:id="rId96"/>
    <p:sldId id="474" r:id="rId97"/>
    <p:sldId id="480" r:id="rId98"/>
    <p:sldId id="481" r:id="rId99"/>
    <p:sldId id="482" r:id="rId100"/>
    <p:sldId id="483" r:id="rId101"/>
    <p:sldId id="484" r:id="rId102"/>
    <p:sldId id="485" r:id="rId103"/>
    <p:sldId id="401" r:id="rId104"/>
    <p:sldId id="338" r:id="rId105"/>
    <p:sldId id="443" r:id="rId106"/>
    <p:sldId id="402" r:id="rId107"/>
    <p:sldId id="444" r:id="rId108"/>
    <p:sldId id="445" r:id="rId109"/>
    <p:sldId id="486" r:id="rId110"/>
    <p:sldId id="340" r:id="rId111"/>
    <p:sldId id="403" r:id="rId112"/>
    <p:sldId id="487" r:id="rId113"/>
    <p:sldId id="488" r:id="rId114"/>
    <p:sldId id="446" r:id="rId115"/>
    <p:sldId id="447" r:id="rId116"/>
    <p:sldId id="448" r:id="rId117"/>
    <p:sldId id="449" r:id="rId118"/>
    <p:sldId id="450" r:id="rId119"/>
    <p:sldId id="451" r:id="rId120"/>
    <p:sldId id="405" r:id="rId121"/>
    <p:sldId id="404" r:id="rId122"/>
    <p:sldId id="406" r:id="rId123"/>
    <p:sldId id="453" r:id="rId124"/>
    <p:sldId id="408" r:id="rId125"/>
    <p:sldId id="409" r:id="rId126"/>
    <p:sldId id="454" r:id="rId127"/>
    <p:sldId id="344" r:id="rId128"/>
    <p:sldId id="364" r:id="rId129"/>
    <p:sldId id="412" r:id="rId130"/>
    <p:sldId id="328" r:id="rId131"/>
    <p:sldId id="413" r:id="rId132"/>
    <p:sldId id="410" r:id="rId133"/>
    <p:sldId id="457" r:id="rId1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7" autoAdjust="0"/>
    <p:restoredTop sz="85752" autoAdjust="0"/>
  </p:normalViewPr>
  <p:slideViewPr>
    <p:cSldViewPr>
      <p:cViewPr varScale="1">
        <p:scale>
          <a:sx n="111" d="100"/>
          <a:sy n="111" d="100"/>
        </p:scale>
        <p:origin x="42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3B86E86-DB0D-4E00-B1FF-AB0D7FF3C96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iroprojects.com/blog/cat-view-more.php?blogname=Feature-Size-of-Transistors&amp;id=483"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miengineering.com/rc-delay-bottleneck-to-scaling/#:~:text=RC%20delay%20%3D%20the%20delay%20in,functional%2C%20mobile%20consumer%20electronic%20devices."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6FD906-8D8A-2049-8C1C-E3DDADE4A7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2" name="Rectangle 2"/>
          <p:cNvSpPr>
            <a:spLocks noGrp="1" noRot="1" noChangeAspect="1" noChangeArrowheads="1" noTextEdit="1"/>
          </p:cNvSpPr>
          <p:nvPr>
            <p:ph type="sldImg"/>
          </p:nvPr>
        </p:nvSpPr>
        <p:spPr/>
      </p:sp>
      <p:sp>
        <p:nvSpPr>
          <p:cNvPr id="15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previous lecture session, we have walked though computer design basics such as computer classes and instruction set architectures.</a:t>
            </a:r>
            <a:endParaRPr lang="en-US" altLang="zh-CN" dirty="0">
              <a:latin typeface="Arial" panose="020B0604020202020204" pitchFamily="34" charset="0"/>
            </a:endParaRPr>
          </a:p>
          <a:p>
            <a:pPr eaLnBrk="1" hangingPunct="1"/>
            <a:r>
              <a:rPr lang="en-US" altLang="zh-CN" dirty="0">
                <a:latin typeface="Arial" panose="020B0604020202020204" pitchFamily="34" charset="0"/>
              </a:rPr>
              <a:t>Besides that, computer architects should also be aware of important trends in both the technology and the use of computers because such trends affect not only the future cost but also the longevity of an architecture.</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today’s lecture session, we’ll focus our review of computer design fundamentals on the evolution of trends and performance.</a:t>
            </a:r>
            <a:endParaRPr lang="en-US"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endParaRPr lang="en-US" altLang="zh-CN" dirty="0">
              <a:latin typeface="Arial" panose="020B0604020202020204" pitchFamily="34" charset="0"/>
            </a:endParaRP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endParaRPr lang="en-US" altLang="zh-CN" dirty="0">
              <a:latin typeface="Arial" panose="020B0604020202020204" pitchFamily="34" charset="0"/>
            </a:endParaRPr>
          </a:p>
          <a:p>
            <a:r>
              <a:rPr lang="en-US" altLang="zh-CN" dirty="0">
                <a:latin typeface="Arial" panose="020B0604020202020204" pitchFamily="34" charset="0"/>
              </a:rPr>
              <a:t>The medium used as main memory is dram, i.e., dynamic random access memory; </a:t>
            </a:r>
            <a:endParaRPr lang="en-US" altLang="zh-CN" dirty="0">
              <a:latin typeface="Arial" panose="020B0604020202020204" pitchFamily="34" charset="0"/>
            </a:endParaRPr>
          </a:p>
          <a:p>
            <a:r>
              <a:rPr lang="en-US" altLang="zh-CN" dirty="0">
                <a:latin typeface="Arial" panose="020B0604020202020204" pitchFamily="34" charset="0"/>
              </a:rPr>
              <a:t>As the table shows, capacity per dram chip doubles roughly every 2 or 3 years.</a:t>
            </a:r>
            <a:endParaRPr lang="en-US" altLang="zh-CN" dirty="0">
              <a:latin typeface="Arial" panose="020B0604020202020204" pitchFamily="34" charset="0"/>
            </a:endParaRPr>
          </a:p>
          <a:p>
            <a:r>
              <a:rPr lang="en-US" altLang="zh-CN" dirty="0">
                <a:latin typeface="Arial" panose="020B0604020202020204" pitchFamily="34" charset="0"/>
              </a:rPr>
              <a:t>But keep in mind that when you power down the computer, the data in DRAM will be cleared.</a:t>
            </a:r>
            <a:endParaRPr lang="en-US" altLang="zh-CN" dirty="0">
              <a:latin typeface="Arial" panose="020B0604020202020204" pitchFamily="34" charset="0"/>
            </a:endParaRPr>
          </a:p>
        </p:txBody>
      </p:sp>
      <p:sp>
        <p:nvSpPr>
          <p:cNvPr id="348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1D16C7-84AC-C642-BB8B-76E7DB8B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noChangeArrowheads="1" noTextEdit="1"/>
          </p:cNvSpPr>
          <p:nvPr>
            <p:ph type="sldImg"/>
          </p:nvPr>
        </p:nvSpPr>
        <p:spPr/>
      </p:sp>
      <p:sp>
        <p:nvSpPr>
          <p:cNvPr id="19661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661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6E2CABC-6CA6-FF44-8CA1-29576EC3FA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noChangeArrowheads="1" noTextEdit="1"/>
          </p:cNvSpPr>
          <p:nvPr>
            <p:ph type="sldImg"/>
          </p:nvPr>
        </p:nvSpPr>
        <p:spPr/>
      </p:sp>
      <p:sp>
        <p:nvSpPr>
          <p:cNvPr id="19865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865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307648E-6140-A44A-8F87-6764910593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03C7D07-C672-064B-BBEA-44B8E60428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series of processor performance equations ahead</a:t>
            </a:r>
            <a:endParaRPr lang="en-US" altLang="zh-CN">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noChangeArrowheads="1" noTextEdit="1"/>
          </p:cNvSpPr>
          <p:nvPr>
            <p:ph type="sldImg"/>
          </p:nvPr>
        </p:nvSpPr>
        <p:spPr/>
      </p:sp>
      <p:sp>
        <p:nvSpPr>
          <p:cNvPr id="2027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CPU time for a program can then be expressed in two ways.</a:t>
            </a:r>
            <a:endParaRPr lang="en-US" altLang="en-US">
              <a:latin typeface="Arial" panose="020B0604020202020204" pitchFamily="34" charset="0"/>
            </a:endParaRPr>
          </a:p>
        </p:txBody>
      </p:sp>
      <p:sp>
        <p:nvSpPr>
          <p:cNvPr id="2027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8D4BF18-9050-9845-840C-C5D906031FE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noChangeArrowheads="1" noTextEdit="1"/>
          </p:cNvSpPr>
          <p:nvPr>
            <p:ph type="sldImg"/>
          </p:nvPr>
        </p:nvSpPr>
        <p:spPr/>
      </p:sp>
      <p:sp>
        <p:nvSpPr>
          <p:cNvPr id="2048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addition to the number of clock cycles needed to execute a program, we can also count the number of instructions exeucted: the instruction path leength or instruction count (IC).</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If we know the number of clock cycles and the instruction count, we can calculate the average number of clock cycles per instruction (CPI).</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 </a:t>
            </a:r>
            <a:endParaRPr lang="en-US" altLang="en-US">
              <a:latin typeface="Arial" panose="020B0604020202020204" pitchFamily="34" charset="0"/>
            </a:endParaRPr>
          </a:p>
        </p:txBody>
      </p:sp>
      <p:sp>
        <p:nvSpPr>
          <p:cNvPr id="2048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8AED282-E0C3-BE43-AC60-D4FA5604AA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ChangeArrowheads="1" noTextEdit="1"/>
          </p:cNvSpPr>
          <p:nvPr>
            <p:ph type="sldImg"/>
          </p:nvPr>
        </p:nvSpPr>
        <p:spPr/>
      </p:sp>
      <p:sp>
        <p:nvSpPr>
          <p:cNvPr id="2088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Designers sometimes also use instructions per clock (IPC), which is the inverse of CPI</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088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983BD39-1E9E-BD46-A575-81BDE18090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EC323D-6BEA-7A4E-BBD9-85DD489C79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1970" name="Rectangle 2"/>
          <p:cNvSpPr>
            <a:spLocks noGrp="1" noRot="1" noChangeAspect="1" noChangeArrowheads="1" noTextEdit="1"/>
          </p:cNvSpPr>
          <p:nvPr>
            <p:ph type="sldImg"/>
          </p:nvPr>
        </p:nvSpPr>
        <p:spPr/>
      </p:sp>
      <p:sp>
        <p:nvSpPr>
          <p:cNvPr id="211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Substitute clock cycles in the equation of cpu time with IC x CPI;</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As this formula demonstrates, processor performance is dependent upon three characteristics: </a:t>
            </a:r>
            <a:endParaRPr lang="en-US" altLang="zh-CN">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p:cNvSpPr>
            <a:spLocks noGrp="1" noRot="1" noChangeAspect="1" noChangeArrowheads="1" noTextEdit="1"/>
          </p:cNvSpPr>
          <p:nvPr>
            <p:ph type="sldImg"/>
          </p:nvPr>
        </p:nvSpPr>
        <p:spPr/>
      </p:sp>
      <p:sp>
        <p:nvSpPr>
          <p:cNvPr id="2140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a:t>
            </a:r>
            <a:r>
              <a:rPr lang="en-US" altLang="en-US">
                <a:latin typeface="Arial" panose="020B0604020202020204" pitchFamily="34" charset="0"/>
              </a:rPr>
              <a:t>lock cycle (or rate), clock cycles per instruction, and instruction count;</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It is difficult to change one parameter in compelete isolation from others because the basic technologies involved in changing each characteristic are interdependent. </a:t>
            </a:r>
            <a:endParaRPr lang="en-US" altLang="en-US">
              <a:latin typeface="Arial" panose="020B0604020202020204" pitchFamily="34" charset="0"/>
            </a:endParaRPr>
          </a:p>
        </p:txBody>
      </p:sp>
      <p:sp>
        <p:nvSpPr>
          <p:cNvPr id="2140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A9196CF-A7CD-B847-B96C-1EE5CE44826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p:cNvSpPr>
            <a:spLocks noGrp="1" noRot="1" noChangeAspect="1" noChangeArrowheads="1" noTextEdit="1"/>
          </p:cNvSpPr>
          <p:nvPr>
            <p:ph type="sldImg"/>
          </p:nvPr>
        </p:nvSpPr>
        <p:spPr/>
      </p:sp>
      <p:sp>
        <p:nvSpPr>
          <p:cNvPr id="2160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a:t>
            </a:r>
            <a:r>
              <a:rPr lang="en-US" altLang="en-US">
                <a:latin typeface="Arial" panose="020B0604020202020204" pitchFamily="34" charset="0"/>
              </a:rPr>
              <a:t>here I</a:t>
            </a:r>
            <a:r>
              <a:rPr lang="en-US" altLang="en-US">
                <a:latin typeface="Arial" panose="020B0604020202020204" pitchFamily="34" charset="0"/>
              </a:rPr>
              <a:t>Ci represents the number of times instruction i is executed in a program and CPIi represents the average number of clocks per instruction for instruction i. </a:t>
            </a:r>
            <a:endParaRPr lang="en-US" altLang="en-US">
              <a:latin typeface="Arial" panose="020B0604020202020204" pitchFamily="34" charset="0"/>
            </a:endParaRPr>
          </a:p>
        </p:txBody>
      </p:sp>
      <p:sp>
        <p:nvSpPr>
          <p:cNvPr id="2160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3474D75-F101-1F47-B11C-F12EEB3761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D040BAB-A541-0047-A86D-E371E68F88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9138" name="Rectangle 2"/>
          <p:cNvSpPr>
            <a:spLocks noGrp="1" noRot="1" noChangeAspect="1" noChangeArrowheads="1" noTextEdit="1"/>
          </p:cNvSpPr>
          <p:nvPr>
            <p:ph type="sldImg"/>
          </p:nvPr>
        </p:nvSpPr>
        <p:spPr/>
      </p:sp>
      <p:sp>
        <p:nvSpPr>
          <p:cNvPr id="2191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teaching content corresponds to the second part of chapter 1.</a:t>
            </a:r>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ChangeArrowheads="1" noTextEdit="1"/>
          </p:cNvSpPr>
          <p:nvPr>
            <p:ph type="sldImg"/>
          </p:nvPr>
        </p:nvSpPr>
        <p:spPr/>
      </p:sp>
      <p:sp>
        <p:nvSpPr>
          <p:cNvPr id="368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endParaRPr lang="en-US" altLang="zh-CN" dirty="0">
              <a:latin typeface="Arial" panose="020B0604020202020204" pitchFamily="34" charset="0"/>
            </a:endParaRP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endParaRPr lang="en-US" altLang="zh-CN" dirty="0">
              <a:latin typeface="Arial" panose="020B0604020202020204" pitchFamily="34" charset="0"/>
            </a:endParaRPr>
          </a:p>
          <a:p>
            <a:r>
              <a:rPr lang="en-US" altLang="zh-CN" dirty="0">
                <a:latin typeface="Arial" panose="020B0604020202020204" pitchFamily="34" charset="0"/>
              </a:rPr>
              <a:t>The medium used as main memory is dram, i.e., dynamic random access memory; </a:t>
            </a:r>
            <a:endParaRPr lang="en-US" altLang="zh-CN" dirty="0">
              <a:latin typeface="Arial" panose="020B0604020202020204" pitchFamily="34" charset="0"/>
            </a:endParaRPr>
          </a:p>
          <a:p>
            <a:r>
              <a:rPr lang="en-US" altLang="zh-CN" dirty="0">
                <a:latin typeface="Arial" panose="020B0604020202020204" pitchFamily="34" charset="0"/>
              </a:rPr>
              <a:t>As the table shows, capacity per dram chip doubles roughly every 2 or 3 years.</a:t>
            </a:r>
            <a:endParaRPr lang="en-US" altLang="zh-CN" dirty="0">
              <a:latin typeface="Arial" panose="020B0604020202020204" pitchFamily="34" charset="0"/>
            </a:endParaRPr>
          </a:p>
          <a:p>
            <a:r>
              <a:rPr lang="en-US" altLang="zh-CN" dirty="0">
                <a:latin typeface="Arial" panose="020B0604020202020204" pitchFamily="34" charset="0"/>
              </a:rPr>
              <a:t>But keep in mind that when you power down the computer, the data in DRAM will be cleared.</a:t>
            </a:r>
            <a:endParaRPr lang="en-US" altLang="zh-CN" dirty="0">
              <a:latin typeface="Arial" panose="020B0604020202020204" pitchFamily="34" charset="0"/>
            </a:endParaRPr>
          </a:p>
        </p:txBody>
      </p:sp>
      <p:sp>
        <p:nvSpPr>
          <p:cNvPr id="368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7DF7F7-026D-514F-A547-BE3421A70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幻灯片图像占位符 1"/>
          <p:cNvSpPr>
            <a:spLocks noGrp="1" noRot="1" noChangeAspect="1" noChangeArrowheads="1" noTextEdit="1"/>
          </p:cNvSpPr>
          <p:nvPr>
            <p:ph type="sldImg"/>
          </p:nvPr>
        </p:nvSpPr>
        <p:spPr/>
      </p:sp>
      <p:sp>
        <p:nvSpPr>
          <p:cNvPr id="2222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Some seagulls are floating in the ocean, some are hovering in the sky, while some is walking on the edge.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One way or another, just be you.</a:t>
            </a:r>
            <a:endParaRPr lang="zh-CN" altLang="en-US">
              <a:latin typeface="Arial" panose="020B0604020202020204" pitchFamily="34" charset="0"/>
            </a:endParaRPr>
          </a:p>
        </p:txBody>
      </p:sp>
      <p:sp>
        <p:nvSpPr>
          <p:cNvPr id="2222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FB8F9B9-6724-7440-94BE-7CA29A7C5D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noTextEdit="1"/>
          </p:cNvSpPr>
          <p:nvPr>
            <p:ph type="sldImg"/>
          </p:nvPr>
        </p:nvSpPr>
        <p:spPr/>
      </p:sp>
      <p:sp>
        <p:nvSpPr>
          <p:cNvPr id="389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what medium do we use for permanent storage?</a:t>
            </a:r>
            <a:endParaRPr lang="en-US" altLang="zh-CN">
              <a:latin typeface="Arial" panose="020B0604020202020204" pitchFamily="34" charset="0"/>
            </a:endParaRPr>
          </a:p>
          <a:p>
            <a:r>
              <a:rPr lang="en-US" altLang="zh-CN">
                <a:latin typeface="Arial" panose="020B0604020202020204" pitchFamily="34" charset="0"/>
              </a:rPr>
              <a:t>a currently popular one is flash, it uses EEPROM, it’s faster yet expensive than magnetic disk;</a:t>
            </a:r>
            <a:endParaRPr lang="en-US" altLang="zh-CN">
              <a:latin typeface="Arial" panose="020B0604020202020204" pitchFamily="34" charset="0"/>
            </a:endParaRPr>
          </a:p>
          <a:p>
            <a:r>
              <a:rPr lang="en-US" altLang="zh-CN">
                <a:latin typeface="Arial" panose="020B0604020202020204" pitchFamily="34" charset="0"/>
              </a:rPr>
              <a:t>So it is more often used as storage devices in personal mobile devices.</a:t>
            </a:r>
            <a:endParaRPr lang="en-US" altLang="zh-CN">
              <a:latin typeface="Arial" panose="020B0604020202020204" pitchFamily="34" charset="0"/>
            </a:endParaRPr>
          </a:p>
          <a:p>
            <a:r>
              <a:rPr lang="en-US" altLang="zh-CN">
                <a:latin typeface="Arial" panose="020B0604020202020204" pitchFamily="34" charset="0"/>
              </a:rPr>
              <a:t>Similarly, capacity per flash chip doubles roughly two years.</a:t>
            </a:r>
            <a:endParaRPr lang="en-US" altLang="zh-CN">
              <a:latin typeface="Arial" panose="020B0604020202020204" pitchFamily="34" charset="0"/>
            </a:endParaRP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389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CAF13E8-7E0C-EB45-A1C5-07A0DC9A1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p:sp>
      <p:sp>
        <p:nvSpPr>
          <p:cNvPr id="4096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larger scale data storage, magnetic disk is still the mainstream device.</a:t>
            </a:r>
            <a:endParaRPr lang="en-US" altLang="zh-CN">
              <a:latin typeface="Arial" panose="020B0604020202020204" pitchFamily="34" charset="0"/>
            </a:endParaRPr>
          </a:p>
          <a:p>
            <a:r>
              <a:rPr lang="en-US" altLang="zh-CN">
                <a:latin typeface="Arial" panose="020B0604020202020204" pitchFamily="34" charset="0"/>
              </a:rPr>
              <a:t>Between 2004 and 2011, Its density doubled every three years; recently, disk improvement has slowed to less than 5% per year.</a:t>
            </a:r>
            <a:endParaRPr lang="en-US" altLang="zh-CN">
              <a:latin typeface="Arial" panose="020B0604020202020204" pitchFamily="34" charset="0"/>
            </a:endParaRPr>
          </a:p>
          <a:p>
            <a:r>
              <a:rPr lang="en-US" altLang="zh-CN">
                <a:latin typeface="Arial" panose="020B0604020202020204" pitchFamily="34" charset="0"/>
              </a:rPr>
              <a:t>It’s a lot cheaper than flash and dram, but it also has the slowest processing speed.</a:t>
            </a:r>
            <a:endParaRPr lang="en-US" altLang="zh-CN">
              <a:latin typeface="Arial" panose="020B0604020202020204" pitchFamily="34" charset="0"/>
            </a:endParaRPr>
          </a:p>
          <a:p>
            <a:r>
              <a:rPr lang="en-US" altLang="zh-CN">
                <a:latin typeface="Arial" panose="020B0604020202020204" pitchFamily="34" charset="0"/>
              </a:rPr>
              <a:t>This technology is central to server- and warehouse-scale storage.</a:t>
            </a:r>
            <a:endParaRPr lang="zh-CN" altLang="en-US">
              <a:latin typeface="Arial" panose="020B0604020202020204" pitchFamily="34" charset="0"/>
            </a:endParaRPr>
          </a:p>
        </p:txBody>
      </p:sp>
      <p:sp>
        <p:nvSpPr>
          <p:cNvPr id="4096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830E14-801C-E240-945B-25581146C4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p:nvPr>
        </p:nvSpPr>
        <p:spPr/>
      </p:sp>
      <p:sp>
        <p:nvSpPr>
          <p:cNvPr id="430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When putting a single computer into the larger context of network, we should also deal with a lot more design challenges like switches and transmission systems.</a:t>
            </a:r>
            <a:endParaRPr lang="en-US" altLang="zh-CN" dirty="0">
              <a:latin typeface="Arial" panose="020B0604020202020204" pitchFamily="34" charset="0"/>
            </a:endParaRPr>
          </a:p>
          <a:p>
            <a:r>
              <a:rPr lang="en-US" altLang="zh-CN" dirty="0">
                <a:latin typeface="Arial" panose="020B0604020202020204" pitchFamily="34" charset="0"/>
              </a:rPr>
              <a:t>You can find more of their details in the course Computer Networks.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For interested students, trends in networking can be found in Appendix F.</a:t>
            </a:r>
            <a:endParaRPr lang="zh-CN" altLang="en-US" dirty="0">
              <a:latin typeface="Arial" panose="020B0604020202020204" pitchFamily="34" charset="0"/>
            </a:endParaRPr>
          </a:p>
        </p:txBody>
      </p:sp>
      <p:sp>
        <p:nvSpPr>
          <p:cNvPr id="430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81BA31B-3852-4B46-BAB2-C1BB6432CC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noTextEdit="1"/>
          </p:cNvSpPr>
          <p:nvPr>
            <p:ph type="sldImg"/>
          </p:nvPr>
        </p:nvSpPr>
        <p:spPr/>
      </p:sp>
      <p:sp>
        <p:nvSpPr>
          <p:cNvPr id="450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measuring the capacity and performance of the aforementioned computation, storage, and communication technology, we have two metrics to consider:</a:t>
            </a:r>
            <a:endParaRPr lang="en-US" altLang="zh-CN">
              <a:latin typeface="Arial" panose="020B0604020202020204" pitchFamily="34" charset="0"/>
            </a:endParaRPr>
          </a:p>
          <a:p>
            <a:r>
              <a:rPr lang="en-US" altLang="zh-CN">
                <a:latin typeface="Arial" panose="020B0604020202020204" pitchFamily="34" charset="0"/>
              </a:rPr>
              <a:t>The first one is bandwidth or throughput, it is quantified as the total amount of work done in a given time; it represents the capacity of a device.</a:t>
            </a:r>
            <a:r>
              <a:rPr lang="zh-CN" altLang="en-US">
                <a:latin typeface="Arial" panose="020B0604020202020204" pitchFamily="34" charset="0"/>
              </a:rPr>
              <a:t> </a:t>
            </a:r>
            <a:r>
              <a:rPr lang="en-US" altLang="zh-CN">
                <a:latin typeface="Arial" panose="020B0604020202020204" pitchFamily="34" charset="0"/>
              </a:rPr>
              <a:t>(example: megabytes per second for a disk transfer)</a:t>
            </a:r>
            <a:endParaRPr lang="en-US" altLang="zh-CN">
              <a:latin typeface="Arial" panose="020B0604020202020204" pitchFamily="34" charset="0"/>
            </a:endParaRPr>
          </a:p>
          <a:p>
            <a:r>
              <a:rPr lang="en-US" altLang="zh-CN">
                <a:latin typeface="Arial" panose="020B0604020202020204" pitchFamily="34" charset="0"/>
              </a:rPr>
              <a:t>The second one is latency or response time, which captures the time span between the start and the completion of an event. It more directly represents the performance of a device. (example, millionseconds for a disk access)</a:t>
            </a:r>
            <a:endParaRPr lang="zh-CN" altLang="en-US">
              <a:latin typeface="Arial" panose="020B0604020202020204" pitchFamily="34" charset="0"/>
            </a:endParaRPr>
          </a:p>
        </p:txBody>
      </p:sp>
      <p:sp>
        <p:nvSpPr>
          <p:cNvPr id="450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9BBE877-9609-BB4E-AF43-8A5DF76EA2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endParaRPr lang="en-US" altLang="zh-CN" dirty="0">
              <a:latin typeface="Arial" panose="020B0604020202020204" pitchFamily="34" charset="0"/>
            </a:endParaRPr>
          </a:p>
          <a:p>
            <a:pPr eaLnBrk="1" hangingPunct="1"/>
            <a:r>
              <a:rPr lang="en-US" altLang="zh-CN" dirty="0">
                <a:latin typeface="Arial" panose="020B0604020202020204" pitchFamily="34" charset="0"/>
              </a:rPr>
              <a:t>Observation: bandwidth improves much more than latency does.</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panose="020B0604020202020204" pitchFamily="34" charset="0"/>
                <a:ea typeface="宋体" panose="02010600030101010101" pitchFamily="2" charset="-122"/>
                <a:cs typeface="+mn-cs"/>
              </a:rPr>
              <a:t>Commun</a:t>
            </a:r>
            <a:r>
              <a:rPr lang="en-US" sz="1200" kern="1200" dirty="0">
                <a:solidFill>
                  <a:schemeClr val="tx1"/>
                </a:solidFill>
                <a:effectLst/>
                <a:latin typeface="Arial" panose="020B0604020202020204" pitchFamily="34" charset="0"/>
                <a:ea typeface="宋体" panose="02010600030101010101"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panose="020B0604020202020204" pitchFamily="34" charset="0"/>
                <a:ea typeface="宋体" panose="02010600030101010101" pitchFamily="2" charset="-122"/>
                <a:cs typeface="+mn-cs"/>
              </a:rPr>
              <a:t>Commun</a:t>
            </a:r>
            <a:r>
              <a:rPr lang="en-US" sz="1200" kern="1200" dirty="0">
                <a:solidFill>
                  <a:schemeClr val="tx1"/>
                </a:solidFill>
                <a:effectLst/>
                <a:latin typeface="Arial" panose="020B0604020202020204" pitchFamily="34" charset="0"/>
                <a:ea typeface="宋体" panose="02010600030101010101"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FDA985D-94B4-DA42-9244-11718708BF6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Capacity is generally more important than performance for memory and disks</a:t>
            </a:r>
            <a:endParaRPr lang="en-US" altLang="zh-CN">
              <a:latin typeface="Arial" panose="020B0604020202020204" pitchFamily="34" charset="0"/>
            </a:endParaRPr>
          </a:p>
          <a:p>
            <a:pPr eaLnBrk="1" hangingPunct="1"/>
            <a:r>
              <a:rPr lang="en-US" altLang="zh-CN">
                <a:latin typeface="Arial" panose="020B0604020202020204" pitchFamily="34" charset="0"/>
              </a:rPr>
              <a:t>So capacity has improved most in the past years.</a:t>
            </a:r>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ChangeArrowheads="1" noTextEdit="1"/>
          </p:cNvSpPr>
          <p:nvPr>
            <p:ph type="sldImg"/>
          </p:nvPr>
        </p:nvSpPr>
        <p:spPr/>
      </p:sp>
      <p:sp>
        <p:nvSpPr>
          <p:cNvPr id="512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figure describes the examples and milestones in more detail.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1.10 Performance milestones over 25–40 years for microprocessors, memory, networks, and disks. The microprocessor milestones are several generations of IA-32 processors, going from a 16-bit bus, </a:t>
            </a:r>
            <a:r>
              <a:rPr lang="en-US" sz="1200" kern="1200" dirty="0" err="1">
                <a:solidFill>
                  <a:schemeClr val="tx1"/>
                </a:solidFill>
                <a:effectLst/>
                <a:latin typeface="Arial" panose="020B0604020202020204" pitchFamily="34" charset="0"/>
                <a:ea typeface="宋体" panose="02010600030101010101" pitchFamily="2" charset="-122"/>
                <a:cs typeface="+mn-cs"/>
              </a:rPr>
              <a:t>microcoded</a:t>
            </a:r>
            <a:r>
              <a:rPr lang="en-US" sz="1200" kern="1200" dirty="0">
                <a:solidFill>
                  <a:schemeClr val="tx1"/>
                </a:solidFill>
                <a:effectLst/>
                <a:latin typeface="Arial" panose="020B0604020202020204" pitchFamily="34" charset="0"/>
                <a:ea typeface="宋体" panose="02010600030101010101" pitchFamily="2" charset="-122"/>
                <a:cs typeface="+mn-cs"/>
              </a:rPr>
              <a:t> 80286 to a 64-bit bus, multicore, out-of-order execution, </a:t>
            </a:r>
            <a:r>
              <a:rPr lang="en-US" sz="1200" kern="1200" dirty="0" err="1">
                <a:solidFill>
                  <a:schemeClr val="tx1"/>
                </a:solidFill>
                <a:effectLst/>
                <a:latin typeface="Arial" panose="020B0604020202020204" pitchFamily="34" charset="0"/>
                <a:ea typeface="宋体" panose="02010600030101010101" pitchFamily="2" charset="-122"/>
                <a:cs typeface="+mn-cs"/>
              </a:rPr>
              <a:t>superpipelined</a:t>
            </a:r>
            <a:r>
              <a:rPr lang="en-US" sz="1200" kern="1200" dirty="0">
                <a:solidFill>
                  <a:schemeClr val="tx1"/>
                </a:solidFill>
                <a:effectLst/>
                <a:latin typeface="Arial" panose="020B0604020202020204" pitchFamily="34" charset="0"/>
                <a:ea typeface="宋体" panose="02010600030101010101" pitchFamily="2" charset="-122"/>
                <a:cs typeface="+mn-cs"/>
              </a:rPr>
              <a:t> Core i7. Memory module milestones go from 16-bit- wide, plain DRAM to 64-bit-wide double data rate version 3 synchronous DRAM. Ethernet advanced from 10 </a:t>
            </a:r>
            <a:r>
              <a:rPr lang="en-US" sz="1200" kern="1200" dirty="0" err="1">
                <a:solidFill>
                  <a:schemeClr val="tx1"/>
                </a:solidFill>
                <a:effectLst/>
                <a:latin typeface="Arial" panose="020B0604020202020204" pitchFamily="34" charset="0"/>
                <a:ea typeface="宋体" panose="02010600030101010101" pitchFamily="2" charset="-122"/>
                <a:cs typeface="+mn-cs"/>
              </a:rPr>
              <a:t>Mbits</a:t>
            </a:r>
            <a:r>
              <a:rPr lang="en-US" sz="1200" kern="1200" dirty="0">
                <a:solidFill>
                  <a:schemeClr val="tx1"/>
                </a:solidFill>
                <a:effectLst/>
                <a:latin typeface="Arial" panose="020B0604020202020204" pitchFamily="34" charset="0"/>
                <a:ea typeface="宋体" panose="02010600030101010101" pitchFamily="2" charset="-122"/>
                <a:cs typeface="+mn-cs"/>
              </a:rPr>
              <a:t>/s to 400 </a:t>
            </a:r>
            <a:r>
              <a:rPr lang="en-US" sz="1200" kern="1200" dirty="0" err="1">
                <a:solidFill>
                  <a:schemeClr val="tx1"/>
                </a:solidFill>
                <a:effectLst/>
                <a:latin typeface="Arial" panose="020B0604020202020204" pitchFamily="34" charset="0"/>
                <a:ea typeface="宋体" panose="02010600030101010101" pitchFamily="2" charset="-122"/>
                <a:cs typeface="+mn-cs"/>
              </a:rPr>
              <a:t>Gbits</a:t>
            </a:r>
            <a:r>
              <a:rPr lang="en-US" sz="1200" kern="1200" dirty="0">
                <a:solidFill>
                  <a:schemeClr val="tx1"/>
                </a:solidFill>
                <a:effectLst/>
                <a:latin typeface="Arial" panose="020B0604020202020204" pitchFamily="34" charset="0"/>
                <a:ea typeface="宋体" panose="02010600030101010101" pitchFamily="2" charset="-122"/>
                <a:cs typeface="+mn-cs"/>
              </a:rPr>
              <a:t>/s. Disk milestones are based on rotation speed, improving from 3600 to 15,000 RPM. Each case is best- casebandwidth,andlatencyisthetimeforasimpleoperationassumingnocontention. </a:t>
            </a:r>
            <a:r>
              <a:rPr lang="en-US" sz="1200" kern="1200" dirty="0" err="1">
                <a:solidFill>
                  <a:schemeClr val="tx1"/>
                </a:solidFill>
                <a:effectLst/>
                <a:latin typeface="Arial" panose="020B0604020202020204" pitchFamily="34" charset="0"/>
                <a:ea typeface="宋体" panose="02010600030101010101" pitchFamily="2" charset="-122"/>
                <a:cs typeface="+mn-cs"/>
              </a:rPr>
              <a:t>UpdatedfromPatterson,D</a:t>
            </a:r>
            <a:r>
              <a:rPr lang="en-US" sz="1200" kern="1200" dirty="0">
                <a:solidFill>
                  <a:schemeClr val="tx1"/>
                </a:solidFill>
                <a:effectLst/>
                <a:latin typeface="Arial" panose="020B0604020202020204" pitchFamily="34" charset="0"/>
                <a:ea typeface="宋体" panose="02010600030101010101" pitchFamily="2" charset="-122"/>
                <a:cs typeface="+mn-cs"/>
              </a:rPr>
              <a:t>., 2004. Latency lags bandwidth. </a:t>
            </a:r>
            <a:r>
              <a:rPr lang="en-US" sz="1200" kern="1200" dirty="0" err="1">
                <a:solidFill>
                  <a:schemeClr val="tx1"/>
                </a:solidFill>
                <a:effectLst/>
                <a:latin typeface="Arial" panose="020B0604020202020204" pitchFamily="34" charset="0"/>
                <a:ea typeface="宋体" panose="02010600030101010101" pitchFamily="2" charset="-122"/>
                <a:cs typeface="+mn-cs"/>
              </a:rPr>
              <a:t>Commun</a:t>
            </a:r>
            <a:r>
              <a:rPr lang="en-US" sz="1200" kern="1200" dirty="0">
                <a:solidFill>
                  <a:schemeClr val="tx1"/>
                </a:solidFill>
                <a:effectLst/>
                <a:latin typeface="Arial" panose="020B0604020202020204" pitchFamily="34" charset="0"/>
                <a:ea typeface="宋体" panose="02010600030101010101" pitchFamily="2" charset="-122"/>
                <a:cs typeface="+mn-cs"/>
              </a:rPr>
              <a:t>. ACM 47 (10), 71–75. </a:t>
            </a:r>
            <a:endParaRPr lang="en-US" dirty="0"/>
          </a:p>
          <a:p>
            <a:endParaRPr lang="en-US" altLang="en-US" dirty="0">
              <a:latin typeface="Arial" panose="020B0604020202020204" pitchFamily="34" charset="0"/>
            </a:endParaRPr>
          </a:p>
        </p:txBody>
      </p:sp>
      <p:sp>
        <p:nvSpPr>
          <p:cNvPr id="512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6113B8-1832-A94D-A137-D56CF017DD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929512E-F679-EE41-BF4D-21ED6158CC7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0" name="Rectangle 2"/>
          <p:cNvSpPr>
            <a:spLocks noGrp="1" noRot="1" noChangeAspect="1" noChangeArrowheads="1" noTextEdit="1"/>
          </p:cNvSpPr>
          <p:nvPr>
            <p:ph type="sldImg"/>
          </p:nvPr>
        </p:nvSpPr>
        <p:spPr/>
      </p:sp>
      <p:sp>
        <p:nvSpPr>
          <p:cNvPr id="17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we’ll walk through how did the trends in computer design evolve?</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Why evolve compute design techniques?</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toward a better performance, right?</a:t>
            </a:r>
            <a:endParaRPr lang="en-US"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noTextEdit="1"/>
          </p:cNvSpPr>
          <p:nvPr>
            <p:ph type="sldImg"/>
          </p:nvPr>
        </p:nvSpPr>
        <p:spPr/>
      </p:sp>
      <p:sp>
        <p:nvSpPr>
          <p:cNvPr id="532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Finally, let’s discuss a bit more about the fundamental component/unit on chip, i.e., transistor.</a:t>
            </a:r>
            <a:endParaRPr lang="en-US" altLang="zh-CN">
              <a:latin typeface="Arial" panose="020B0604020202020204" pitchFamily="34" charset="0"/>
            </a:endParaRPr>
          </a:p>
          <a:p>
            <a:r>
              <a:rPr lang="en-US" altLang="zh-CN">
                <a:latin typeface="Arial" panose="020B0604020202020204" pitchFamily="34" charset="0"/>
              </a:rPr>
              <a:t>Transistor becomes smaller and smaller, while its performance keeps improving.</a:t>
            </a:r>
            <a:endParaRPr lang="en-US" altLang="zh-CN">
              <a:latin typeface="Arial" panose="020B0604020202020204" pitchFamily="34" charset="0"/>
            </a:endParaRPr>
          </a:p>
          <a:p>
            <a:r>
              <a:rPr lang="en-US" altLang="zh-CN">
                <a:latin typeface="Arial" panose="020B0604020202020204" pitchFamily="34" charset="0"/>
              </a:rPr>
              <a:t>The reason is that when transistor size shrinks, wires connecting transistors get shorter; this accelerates data transmission speed.</a:t>
            </a:r>
            <a:endParaRPr lang="en-US" altLang="zh-CN">
              <a:latin typeface="Arial" panose="020B0604020202020204" pitchFamily="34" charset="0"/>
            </a:endParaRPr>
          </a:p>
          <a:p>
            <a:r>
              <a:rPr lang="en-US" altLang="zh-CN">
                <a:latin typeface="Arial" panose="020B0604020202020204" pitchFamily="34" charset="0"/>
              </a:rPr>
              <a:t>Moreover, when transistor shrinks, a chip can hold more transistors, which further improves the performance.</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hlinkClick r:id="rId3"/>
              </a:rPr>
              <a:t>http://spiroprojects.com/blog/cat-view-more.php?blogname=Feature-Size-of-Transistors&amp;id=483</a:t>
            </a:r>
            <a:endParaRPr lang="zh-CN" altLang="en-US">
              <a:latin typeface="Arial" panose="020B0604020202020204" pitchFamily="34" charset="0"/>
            </a:endParaRPr>
          </a:p>
        </p:txBody>
      </p:sp>
      <p:sp>
        <p:nvSpPr>
          <p:cNvPr id="532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8AD14AF-33DC-584B-9A0E-8E6EBA395A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ChangeArrowheads="1" noTextEdit="1"/>
          </p:cNvSpPr>
          <p:nvPr>
            <p:ph type="sldImg"/>
          </p:nvPr>
        </p:nvSpPr>
        <p:spPr/>
      </p:sp>
      <p:sp>
        <p:nvSpPr>
          <p:cNvPr id="552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let’s discuss a bit more about the fundamental component/unit on chip, i.e., transistor.</a:t>
            </a:r>
            <a:endParaRPr lang="en-US" altLang="zh-CN" dirty="0">
              <a:latin typeface="Arial" panose="020B0604020202020204" pitchFamily="34" charset="0"/>
            </a:endParaRPr>
          </a:p>
          <a:p>
            <a:r>
              <a:rPr lang="en-US" altLang="zh-CN" dirty="0">
                <a:latin typeface="Arial" panose="020B0604020202020204" pitchFamily="34" charset="0"/>
              </a:rPr>
              <a:t>Transistor becomes smaller and smaller, while its performance keeps improving.</a:t>
            </a:r>
            <a:endParaRPr lang="en-US" altLang="zh-CN" dirty="0">
              <a:latin typeface="Arial" panose="020B0604020202020204" pitchFamily="34" charset="0"/>
            </a:endParaRPr>
          </a:p>
          <a:p>
            <a:r>
              <a:rPr lang="en-US" altLang="zh-CN" dirty="0">
                <a:latin typeface="Arial" panose="020B0604020202020204" pitchFamily="34" charset="0"/>
              </a:rPr>
              <a:t>The reason is that when transistor size shrinks, wires connecting transistors get shorter; this accelerates data transmission speed.</a:t>
            </a:r>
            <a:endParaRPr lang="en-US" altLang="zh-CN" dirty="0">
              <a:latin typeface="Arial" panose="020B0604020202020204" pitchFamily="34" charset="0"/>
            </a:endParaRPr>
          </a:p>
          <a:p>
            <a:r>
              <a:rPr lang="en-US" altLang="zh-CN" dirty="0">
                <a:latin typeface="Arial" panose="020B0604020202020204" pitchFamily="34" charset="0"/>
              </a:rPr>
              <a:t>Moreover, when transistor shrinks, a chip can hold more transistor, which further improves the performance.</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RC Delay: Bottleneck To Scaling </a:t>
            </a:r>
            <a:r>
              <a:rPr lang="en-US" altLang="en-US" dirty="0">
                <a:latin typeface="Arial" panose="020B0604020202020204" pitchFamily="34" charset="0"/>
                <a:hlinkClick r:id="rId3"/>
              </a:rPr>
              <a:t>https://semiengineering.com/rc-delay-bottleneck-to-scaling/#:~:text=RC%20delay%20%3D%20the%20delay%20in,functional%2C%20mobile%20consumer%20electronic%20devices.</a:t>
            </a:r>
            <a:endParaRPr lang="en-US" altLang="en-US" dirty="0">
              <a:latin typeface="Arial" panose="020B0604020202020204" pitchFamily="34" charset="0"/>
            </a:endParaRPr>
          </a:p>
          <a:p>
            <a:r>
              <a:rPr lang="en-US" altLang="zh-CN" dirty="0">
                <a:latin typeface="Arial" panose="020B0604020202020204" pitchFamily="34" charset="0"/>
              </a:rPr>
              <a:t>Resistive-capacitive delay, or RC delay, hinders the further increasing of speed in microelectronic integrated circuits. https://</a:t>
            </a:r>
            <a:r>
              <a:rPr lang="en-US" altLang="zh-CN" dirty="0" err="1">
                <a:latin typeface="Arial" panose="020B0604020202020204" pitchFamily="34" charset="0"/>
              </a:rPr>
              <a:t>en.wikipedia.org</a:t>
            </a:r>
            <a:r>
              <a:rPr lang="en-US" altLang="zh-CN" dirty="0">
                <a:latin typeface="Arial" panose="020B0604020202020204" pitchFamily="34" charset="0"/>
              </a:rPr>
              <a:t>/wiki/</a:t>
            </a:r>
            <a:r>
              <a:rPr lang="en-US" altLang="zh-CN" dirty="0" err="1">
                <a:latin typeface="Arial" panose="020B0604020202020204" pitchFamily="34" charset="0"/>
              </a:rPr>
              <a:t>RC_time_constant</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552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416FB8-06A2-4445-8971-F86CA40A1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05AB423-372B-BE4C-A70A-3DA5556E02E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let’s move to the second aspect: power and energy</a:t>
            </a:r>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ED00FD-53E8-9F42-8558-64CB7EEB75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7317DD-A3A3-4949-99B7-201D0B3629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ChangeArrowheads="1" noTextEdit="1"/>
          </p:cNvSpPr>
          <p:nvPr>
            <p:ph type="sldImg"/>
          </p:nvPr>
        </p:nvSpPr>
        <p:spPr/>
      </p:sp>
      <p:sp>
        <p:nvSpPr>
          <p:cNvPr id="634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how to measure them?</a:t>
            </a:r>
            <a:endParaRPr lang="en-US" altLang="zh-CN">
              <a:latin typeface="Arial" panose="020B0604020202020204" pitchFamily="34" charset="0"/>
            </a:endParaRPr>
          </a:p>
          <a:p>
            <a:pPr eaLnBrk="1" hangingPunct="1"/>
            <a:r>
              <a:rPr lang="en-US" altLang="zh-CN">
                <a:latin typeface="Arial" panose="020B0604020202020204" pitchFamily="34" charset="0"/>
              </a:rPr>
              <a:t>The unit for measuring power is watt, while the unit for energy is joule</a:t>
            </a:r>
            <a:endParaRPr lang="en-US" altLang="zh-CN">
              <a:latin typeface="Arial" panose="020B0604020202020204" pitchFamily="34" charset="0"/>
            </a:endParaRPr>
          </a:p>
          <a:p>
            <a:pPr eaLnBrk="1" hangingPunct="1"/>
            <a:r>
              <a:rPr lang="en-US" altLang="zh-CN">
                <a:latin typeface="Arial" panose="020B0604020202020204" pitchFamily="34" charset="0"/>
              </a:rPr>
              <a:t>Actually, power is energy per unit time;</a:t>
            </a:r>
            <a:endParaRPr lang="en-US" altLang="zh-CN">
              <a:latin typeface="Arial" panose="020B0604020202020204" pitchFamily="34" charset="0"/>
            </a:endParaRPr>
          </a:p>
          <a:p>
            <a:pPr eaLnBrk="1" hangingPunct="1"/>
            <a:r>
              <a:rPr lang="en-US" altLang="zh-CN">
                <a:latin typeface="Arial" panose="020B0604020202020204" pitchFamily="34" charset="0"/>
              </a:rPr>
              <a:t>In other words, energy to execute a workload equals to avg power times execution time</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In general, energy is always a better metric because it is tied to a specific task and the time required for that task.</a:t>
            </a:r>
            <a:endParaRPr lang="en-US" altLang="zh-CN">
              <a:latin typeface="Arial" panose="020B0604020202020204" pitchFamily="34" charset="0"/>
            </a:endParaRPr>
          </a:p>
          <a:p>
            <a:pPr eaLnBrk="1" hangingPunct="1"/>
            <a:r>
              <a:rPr lang="en-US" altLang="zh-CN">
                <a:latin typeface="Arial" panose="020B0604020202020204" pitchFamily="34" charset="0"/>
              </a:rPr>
              <a:t>Thus, if we want to know which of two processors is more efficient for a given task, we need to compare energy consumption (not power) for executing the task.</a:t>
            </a:r>
            <a:endParaRPr lang="en-US" altLang="zh-CN">
              <a:latin typeface="Arial" panose="020B0604020202020204" pitchFamily="34" charset="0"/>
            </a:endParaRPr>
          </a:p>
        </p:txBody>
      </p:sp>
      <p:sp>
        <p:nvSpPr>
          <p:cNvPr id="634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BA2A2C1-468C-3349-87D6-AF9041C504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ChangeArrowheads="1" noTextEdit="1"/>
          </p:cNvSpPr>
          <p:nvPr>
            <p:ph type="sldImg"/>
          </p:nvPr>
        </p:nvSpPr>
        <p:spPr/>
      </p:sp>
      <p:sp>
        <p:nvSpPr>
          <p:cNvPr id="655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Let’s use an example to better understand the relation between power and energy.</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655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C52FFB2-F88B-DC48-9ACA-EEBCCB4D3E9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noChangeArrowheads="1" noTextEdit="1"/>
          </p:cNvSpPr>
          <p:nvPr>
            <p:ph type="sldImg"/>
          </p:nvPr>
        </p:nvSpPr>
        <p:spPr/>
      </p:sp>
      <p:sp>
        <p:nvSpPr>
          <p:cNvPr id="675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Using the calculation method of energy, we can derive that energyconsumptionA is less than energyconsumptionB,</a:t>
            </a:r>
            <a:endParaRPr lang="en-US" altLang="zh-CN">
              <a:latin typeface="Arial" panose="020B0604020202020204" pitchFamily="34" charset="0"/>
            </a:endParaRPr>
          </a:p>
          <a:p>
            <a:r>
              <a:rPr lang="en-US" altLang="zh-CN">
                <a:latin typeface="Arial" panose="020B0604020202020204" pitchFamily="34" charset="0"/>
              </a:rPr>
              <a:t>In this sense, we say that A is more  efficient;</a:t>
            </a:r>
            <a:endParaRPr lang="en-US" altLang="zh-CN">
              <a:latin typeface="Arial" panose="020B0604020202020204" pitchFamily="34" charset="0"/>
            </a:endParaRPr>
          </a:p>
        </p:txBody>
      </p:sp>
      <p:sp>
        <p:nvSpPr>
          <p:cNvPr id="675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CB9CA18-4AD6-2B47-BC79-B65D7E66FB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A9B36EA-68C3-1D46-AA19-2B02847D53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where does the energy go within a microprocessor?</a:t>
            </a:r>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CC75806-F9D1-A04C-AFFF-4024D8E747B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It is mainly for switching transistors, that is, energizing pulse of the logic transition.</a:t>
            </a:r>
            <a:endParaRPr lang="en-US" altLang="zh-CN">
              <a:latin typeface="Arial" panose="020B0604020202020204" pitchFamily="34" charset="0"/>
            </a:endParaRPr>
          </a:p>
          <a:p>
            <a:pPr eaLnBrk="1" hangingPunct="1"/>
            <a:r>
              <a:rPr lang="en-US" altLang="zh-CN">
                <a:latin typeface="Arial" panose="020B0604020202020204" pitchFamily="34" charset="0"/>
              </a:rPr>
              <a:t>Such Dynamic energy </a:t>
            </a:r>
            <a:r>
              <a:rPr lang="en-US" altLang="zh-CN" b="1">
                <a:latin typeface="Arial" panose="020B0604020202020204" pitchFamily="34" charset="0"/>
              </a:rPr>
              <a:t>is proportional to </a:t>
            </a:r>
            <a:r>
              <a:rPr lang="en-US" altLang="zh-CN">
                <a:latin typeface="Arial" panose="020B0604020202020204" pitchFamily="34" charset="0"/>
              </a:rPr>
              <a:t>the product of the capacitive load and the square of the voltage.</a:t>
            </a:r>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D76FA57-35FD-A148-9021-632E1D5EE2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8" name="Rectangle 2"/>
          <p:cNvSpPr>
            <a:spLocks noGrp="1" noRot="1" noChangeAspect="1" noChangeArrowheads="1" noTextEdit="1"/>
          </p:cNvSpPr>
          <p:nvPr>
            <p:ph type="sldImg"/>
          </p:nvPr>
        </p:nvSpPr>
        <p:spPr/>
      </p:sp>
      <p:sp>
        <p:nvSpPr>
          <p:cNvPr id="19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And this, is exactly the core of quantitative approach, that is, performance-driven;</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en-US" dirty="0">
                <a:latin typeface="Arial" panose="020B0604020202020204" pitchFamily="34" charset="0"/>
              </a:rPr>
              <a:t>Quantitative research</a:t>
            </a:r>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US" dirty="0">
                <a:latin typeface="Arial" panose="020B0604020202020204" pitchFamily="34" charset="0"/>
              </a:rPr>
              <a:t>In natural and social sciences, and maybe in other fields, quantitative research is the systematic empirical investigation of observable phenomena via statistical, mathematical, or computational techniques.</a:t>
            </a:r>
            <a:r>
              <a:rPr lang="en-US" altLang="zh-CN" dirty="0">
                <a:latin typeface="Arial" panose="020B0604020202020204" pitchFamily="34" charset="0"/>
              </a:rPr>
              <a:t>”</a:t>
            </a:r>
            <a:endParaRPr lang="en-US"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ChangeArrowheads="1" noTextEdit="1"/>
          </p:cNvSpPr>
          <p:nvPr>
            <p:ph type="sldImg"/>
          </p:nvPr>
        </p:nvSpPr>
        <p:spPr/>
      </p:sp>
      <p:sp>
        <p:nvSpPr>
          <p:cNvPr id="7373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12219CB-99F9-B840-852B-1F975C20EA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ChangeArrowheads="1" noTextEdit="1"/>
          </p:cNvSpPr>
          <p:nvPr>
            <p:ph type="sldImg"/>
          </p:nvPr>
        </p:nvSpPr>
        <p:spPr/>
      </p:sp>
      <p:sp>
        <p:nvSpPr>
          <p:cNvPr id="757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857741-8D39-A945-9D93-AFCE772829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78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40346B-04EE-4F40-B888-DC86BF32598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ChangeArrowheads="1" noTextEdit="1"/>
          </p:cNvSpPr>
          <p:nvPr>
            <p:ph type="sldImg"/>
          </p:nvPr>
        </p:nvSpPr>
        <p:spPr/>
      </p:sp>
      <p:sp>
        <p:nvSpPr>
          <p:cNvPr id="798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Figure1.11 Growth</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clock</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rate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of</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microprocessors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Figure1.1.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Between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1978</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1986,</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clock</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rate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improved less than 15% per year while performance improved by 22% per year. During the “renaissance period” of 52% per- </a:t>
            </a:r>
            <a:r>
              <a:rPr lang="en-US" sz="1200" kern="1200" dirty="0" err="1">
                <a:solidFill>
                  <a:schemeClr val="tx1"/>
                </a:solidFill>
                <a:effectLst/>
                <a:latin typeface="Arial" panose="020B0604020202020204" pitchFamily="34" charset="0"/>
                <a:ea typeface="宋体" panose="02010600030101010101" pitchFamily="2" charset="-122"/>
                <a:cs typeface="+mn-cs"/>
              </a:rPr>
              <a:t>formance</a:t>
            </a:r>
            <a:r>
              <a:rPr lang="en-US" sz="1200" kern="1200" dirty="0">
                <a:solidFill>
                  <a:schemeClr val="tx1"/>
                </a:solidFill>
                <a:effectLst/>
                <a:latin typeface="Arial" panose="020B0604020202020204" pitchFamily="34" charset="0"/>
                <a:ea typeface="宋体" panose="02010600030101010101" pitchFamily="2" charset="-122"/>
                <a:cs typeface="+mn-cs"/>
              </a:rPr>
              <a:t> improvement per year between 1986 and 2003, clock rates shot up almost 40% per year. Since then, the clock rate has been nearly flat, growing at less than 2% per year, while single processor performance improved recently at just 3.5% per year. </a:t>
            </a:r>
            <a:endParaRPr lang="en-US" dirty="0"/>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Given the preceding equation, you would expect clock frequency growth to slow down if we can’t reduce voltage or increase power per chip. Figure 1.11 shows that this has indeed been the case since 2003, even for the microprocessors in Figure 1.1 that were the highest performers each year. Note that this period of flatter clock rates corresponds to the period of slow performance improvement range in Figure 1.1. </a:t>
            </a:r>
            <a:endParaRPr lang="en-US" dirty="0"/>
          </a:p>
          <a:p>
            <a:endParaRPr lang="zh-CN" altLang="en-US" dirty="0">
              <a:latin typeface="Arial" panose="020B0604020202020204" pitchFamily="34" charset="0"/>
            </a:endParaRPr>
          </a:p>
        </p:txBody>
      </p:sp>
      <p:sp>
        <p:nvSpPr>
          <p:cNvPr id="798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BEB4EB9-0289-6643-82D4-05C91AD9A5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noChangeArrowheads="1" noTextEdit="1"/>
          </p:cNvSpPr>
          <p:nvPr>
            <p:ph type="sldImg"/>
          </p:nvPr>
        </p:nvSpPr>
        <p:spPr/>
      </p:sp>
      <p:sp>
        <p:nvSpPr>
          <p:cNvPr id="819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power to keep a transistor active can be quantified like this.</a:t>
            </a:r>
            <a:endParaRPr lang="en-US" altLang="zh-CN">
              <a:latin typeface="Arial" panose="020B0604020202020204" pitchFamily="34" charset="0"/>
            </a:endParaRPr>
          </a:p>
          <a:p>
            <a:r>
              <a:rPr lang="en-US" altLang="zh-CN">
                <a:latin typeface="Arial" panose="020B0604020202020204" pitchFamily="34" charset="0"/>
              </a:rPr>
              <a:t>As the expression demonstrates, for a fixed task, slowing clock rate / frequency reduces power;</a:t>
            </a:r>
            <a:endParaRPr lang="en-US" altLang="zh-CN">
              <a:latin typeface="Arial" panose="020B0604020202020204" pitchFamily="34" charset="0"/>
            </a:endParaRPr>
          </a:p>
          <a:p>
            <a:r>
              <a:rPr lang="en-US" altLang="zh-CN">
                <a:latin typeface="Arial" panose="020B0604020202020204" pitchFamily="34" charset="0"/>
              </a:rPr>
              <a:t>However, it does not necessarily reduce energy.</a:t>
            </a:r>
            <a:endParaRPr lang="zh-CN" altLang="en-US">
              <a:latin typeface="Arial" panose="020B0604020202020204" pitchFamily="34" charset="0"/>
            </a:endParaRPr>
          </a:p>
        </p:txBody>
      </p:sp>
      <p:sp>
        <p:nvSpPr>
          <p:cNvPr id="819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FC8BBA5-E3A9-6449-AE20-EC01A4F04E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noChangeArrowheads="1" noTextEdit="1"/>
          </p:cNvSpPr>
          <p:nvPr>
            <p:ph type="sldImg"/>
          </p:nvPr>
        </p:nvSpPr>
        <p:spPr/>
      </p:sp>
      <p:sp>
        <p:nvSpPr>
          <p:cNvPr id="8397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Why is this?</a:t>
            </a:r>
            <a:endParaRPr lang="zh-CN" altLang="en-US">
              <a:latin typeface="Arial" panose="020B0604020202020204" pitchFamily="34" charset="0"/>
            </a:endParaRPr>
          </a:p>
        </p:txBody>
      </p:sp>
      <p:sp>
        <p:nvSpPr>
          <p:cNvPr id="8397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2476025-B355-6147-BE55-67395EA8BAA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ChangeArrowheads="1" noTextEdit="1"/>
          </p:cNvSpPr>
          <p:nvPr>
            <p:ph type="sldImg"/>
          </p:nvPr>
        </p:nvSpPr>
        <p:spPr/>
      </p:sp>
      <p:sp>
        <p:nvSpPr>
          <p:cNvPr id="860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Remember that energy equals to power times execution time</a:t>
            </a:r>
            <a:endParaRPr lang="zh-CN" altLang="en-US">
              <a:latin typeface="Arial" panose="020B0604020202020204" pitchFamily="34" charset="0"/>
            </a:endParaRPr>
          </a:p>
        </p:txBody>
      </p:sp>
      <p:sp>
        <p:nvSpPr>
          <p:cNvPr id="860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A85A8ED-CFA3-994A-991C-9E47519FC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ChangeArrowheads="1" noTextEdit="1"/>
          </p:cNvSpPr>
          <p:nvPr>
            <p:ph type="sldImg"/>
          </p:nvPr>
        </p:nvSpPr>
        <p:spPr/>
      </p:sp>
      <p:sp>
        <p:nvSpPr>
          <p:cNvPr id="880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When clock rate reduces, frequency decreases, then the execution time increases.</a:t>
            </a:r>
            <a:endParaRPr lang="zh-CN" altLang="en-US">
              <a:latin typeface="Arial" panose="020B0604020202020204" pitchFamily="34" charset="0"/>
            </a:endParaRPr>
          </a:p>
        </p:txBody>
      </p:sp>
      <p:sp>
        <p:nvSpPr>
          <p:cNvPr id="880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0C47F69-FC47-764A-BBD8-A8AC20EB4D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ChangeArrowheads="1" noTextEdit="1"/>
          </p:cNvSpPr>
          <p:nvPr>
            <p:ph type="sldImg"/>
          </p:nvPr>
        </p:nvSpPr>
        <p:spPr/>
      </p:sp>
      <p:sp>
        <p:nvSpPr>
          <p:cNvPr id="901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challenges faced when designing power and energy solutions are distributing power, removing heat, and preventing hot spots.</a:t>
            </a:r>
            <a:endParaRPr lang="en-US" altLang="zh-CN">
              <a:latin typeface="Arial" panose="020B0604020202020204" pitchFamily="34" charset="0"/>
            </a:endParaRPr>
          </a:p>
          <a:p>
            <a:pPr eaLnBrk="1" hangingPunct="1"/>
            <a:endParaRPr lang="zh-CN" altLang="en-US">
              <a:latin typeface="Arial" panose="020B0604020202020204" pitchFamily="34" charset="0"/>
            </a:endParaRPr>
          </a:p>
        </p:txBody>
      </p:sp>
      <p:sp>
        <p:nvSpPr>
          <p:cNvPr id="901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CA6F619-3806-7943-AE80-CE0075F9723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209EFBC-EEEE-A345-B7C7-3E7BC1C201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2" name="Rectangle 2"/>
          <p:cNvSpPr>
            <a:spLocks noGrp="1" noRot="1" noChangeAspect="1" noChangeArrowheads="1" noTextEdit="1"/>
          </p:cNvSpPr>
          <p:nvPr>
            <p:ph type="sldImg"/>
          </p:nvPr>
        </p:nvSpPr>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improve energy efficiency, </a:t>
            </a:r>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967A7F6-98F7-D945-9C66-5416ACA834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6" name="Rectangle 2"/>
          <p:cNvSpPr>
            <a:spLocks noGrp="1" noRot="1" noChangeAspect="1" noChangeArrowheads="1" noTextEdit="1"/>
          </p:cNvSpPr>
          <p:nvPr>
            <p:ph type="sldImg"/>
          </p:nvPr>
        </p:nvSpPr>
        <p:spPr/>
      </p:sp>
      <p:sp>
        <p:nvSpPr>
          <p:cNvPr id="21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do we measure computer performance? </a:t>
            </a:r>
            <a:endParaRPr lang="en-US" altLang="zh-CN">
              <a:latin typeface="Arial" panose="020B0604020202020204" pitchFamily="34" charset="0"/>
            </a:endParaRPr>
          </a:p>
          <a:p>
            <a:pPr eaLnBrk="1" hangingPunct="1"/>
            <a:r>
              <a:rPr lang="en-US" altLang="zh-CN">
                <a:latin typeface="Arial" panose="020B0604020202020204" pitchFamily="34" charset="0"/>
              </a:rPr>
              <a:t>In what ways can we improve performance?</a:t>
            </a:r>
            <a:endParaRPr lang="en-US" altLang="zh-CN">
              <a:latin typeface="Arial" panose="020B0604020202020204" pitchFamily="34" charset="0"/>
            </a:endParaRPr>
          </a:p>
          <a:p>
            <a:pPr eaLnBrk="1" hangingPunct="1"/>
            <a:r>
              <a:rPr lang="en-US" altLang="zh-CN">
                <a:latin typeface="Arial" panose="020B0604020202020204" pitchFamily="34" charset="0"/>
              </a:rPr>
              <a:t>All these questions will get answered in today’s discussions.</a:t>
            </a:r>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noChangeArrowheads="1" noTextEdit="1"/>
          </p:cNvSpPr>
          <p:nvPr>
            <p:ph type="sldImg"/>
          </p:nvPr>
        </p:nvSpPr>
        <p:spPr/>
      </p:sp>
      <p:sp>
        <p:nvSpPr>
          <p:cNvPr id="942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have several possible directions.</a:t>
            </a:r>
            <a:endParaRPr lang="en-US" altLang="zh-CN">
              <a:latin typeface="Arial" panose="020B0604020202020204" pitchFamily="34" charset="0"/>
            </a:endParaRPr>
          </a:p>
          <a:p>
            <a:r>
              <a:rPr lang="en-US" altLang="zh-CN">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endParaRPr lang="en-US" altLang="zh-CN">
              <a:latin typeface="Arial" panose="020B0604020202020204" pitchFamily="34" charset="0"/>
            </a:endParaRPr>
          </a:p>
          <a:p>
            <a:r>
              <a:rPr lang="en-US" altLang="zh-CN">
                <a:latin typeface="Arial" panose="020B0604020202020204" pitchFamily="34" charset="0"/>
              </a:rPr>
              <a:t>Second, since frequency and voltage decide the power, we can carefully tune clock frequency and voltage for lower energy cost while keep the processor functioning at the same time. </a:t>
            </a:r>
            <a:br>
              <a:rPr lang="en-US" altLang="zh-CN">
                <a:latin typeface="Arial" panose="020B0604020202020204" pitchFamily="34" charset="0"/>
              </a:rPr>
            </a:br>
            <a:r>
              <a:rPr lang="en-US" altLang="zh-CN">
                <a:latin typeface="Arial" panose="020B0604020202020204" pitchFamily="34" charset="0"/>
              </a:rPr>
              <a:t>(PMDs, laptops, and even servers have periods of low activity where there is no need to operate at the highest clock frequencies and voltages. Modern microprocessors typically offer a few clock frequencies and voltages in which to operate that use lower power and energy.)</a:t>
            </a:r>
            <a:endParaRPr lang="zh-CN" altLang="en-US">
              <a:latin typeface="Arial" panose="020B0604020202020204" pitchFamily="34" charset="0"/>
            </a:endParaRPr>
          </a:p>
        </p:txBody>
      </p:sp>
      <p:sp>
        <p:nvSpPr>
          <p:cNvPr id="942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961E2F9-7449-024B-A5D2-D611A2FD47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noChangeArrowheads="1" noTextEdit="1"/>
          </p:cNvSpPr>
          <p:nvPr>
            <p:ph type="sldImg"/>
          </p:nvPr>
        </p:nvSpPr>
        <p:spPr/>
      </p:sp>
      <p:sp>
        <p:nvSpPr>
          <p:cNvPr id="962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we have several possible directions.</a:t>
            </a:r>
            <a:endParaRPr lang="en-US" altLang="zh-CN" dirty="0">
              <a:latin typeface="Arial" panose="020B0604020202020204" pitchFamily="34" charset="0"/>
            </a:endParaRPr>
          </a:p>
          <a:p>
            <a:r>
              <a:rPr lang="en-US" altLang="zh-CN" dirty="0">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endParaRPr lang="en-US" altLang="zh-CN" dirty="0">
              <a:latin typeface="Arial" panose="020B0604020202020204" pitchFamily="34" charset="0"/>
            </a:endParaRPr>
          </a:p>
          <a:p>
            <a:r>
              <a:rPr lang="en-US" altLang="zh-CN" dirty="0">
                <a:latin typeface="Arial" panose="020B0604020202020204" pitchFamily="34" charset="0"/>
              </a:rPr>
              <a:t>Second, since frequency and voltage decide the power, we can carefully tune clock frequency and voltage for lower energy cost while keep the processor functioning at the same time.</a:t>
            </a:r>
            <a:endParaRPr lang="en-US" altLang="zh-CN" dirty="0">
              <a:latin typeface="Arial" panose="020B0604020202020204" pitchFamily="34" charset="0"/>
            </a:endParaRPr>
          </a:p>
          <a:p>
            <a:r>
              <a:rPr lang="en-US" altLang="zh-CN" dirty="0">
                <a:latin typeface="Arial" panose="020B0604020202020204" pitchFamily="34" charset="0"/>
              </a:rPr>
              <a:t>(</a:t>
            </a:r>
            <a:r>
              <a:rPr lang="en-US" altLang="en-US" dirty="0">
                <a:latin typeface="Arial" panose="020B0604020202020204" pitchFamily="34" charset="0"/>
              </a:rPr>
              <a:t>Figure 1.12 plots the potential power savings via DVFS for a server as the work- load shrinks for three different clock rates: 2.4, 1.8, and 1 GHz. The overall server power savings is about 10%–15% for each of the two steps.</a:t>
            </a:r>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962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F4057AB-9B75-B041-94B5-07840E2507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p:cNvSpPr>
            <a:spLocks noGrp="1" noRot="1" noChangeAspect="1" noChangeArrowheads="1" noTextEdit="1"/>
          </p:cNvSpPr>
          <p:nvPr>
            <p:ph type="sldImg"/>
          </p:nvPr>
        </p:nvSpPr>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3. For particular devices like PMDs and laptops, since they are often idle, their memory and storage are designed to offer low power modes to save energy</a:t>
            </a:r>
            <a:endParaRPr lang="en-US" altLang="zh-CN" dirty="0">
              <a:latin typeface="Arial" panose="020B0604020202020204" pitchFamily="34" charset="0"/>
            </a:endParaRPr>
          </a:p>
          <a:p>
            <a:pPr eaLnBrk="1" hangingPunct="1"/>
            <a:r>
              <a:rPr lang="en-US" altLang="zh-CN" dirty="0">
                <a:latin typeface="Arial" panose="020B0604020202020204" pitchFamily="34" charset="0"/>
              </a:rPr>
              <a:t>4. Some processor can also work in Turbo mode, that is, the chip runs at a higher clock rate for a short time toward faster processing speed until temperature rises.</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Design for the typical case. Given that PMDs and laptops are often idle,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and storage offer low power modes to save energy. For example, DRAMs have a series of increasingly lower power modes to extend battery life in PMDs and laptops, and there have been proposals for disks that have a mode that spins more slowly when unused to save power. However, you cannot access DRAMs or disks in these modes, so you must return to fully active mode to read or write, no matter how low the access rate. As mentioned, microprocessors for PCs have been designed instead for heavy use at high operating temperatures, relying on on-chip temperature sensors to detect when activity should be reduced automat- </a:t>
            </a:r>
            <a:r>
              <a:rPr lang="en-US" sz="1200" kern="1200" dirty="0" err="1">
                <a:solidFill>
                  <a:schemeClr val="tx1"/>
                </a:solidFill>
                <a:effectLst/>
                <a:latin typeface="Arial" panose="020B0604020202020204" pitchFamily="34" charset="0"/>
                <a:ea typeface="宋体" panose="02010600030101010101" pitchFamily="2" charset="-122"/>
                <a:cs typeface="+mn-cs"/>
              </a:rPr>
              <a:t>ically</a:t>
            </a:r>
            <a:r>
              <a:rPr lang="en-US" sz="1200" kern="1200" dirty="0">
                <a:solidFill>
                  <a:schemeClr val="tx1"/>
                </a:solidFill>
                <a:effectLst/>
                <a:latin typeface="Arial" panose="020B0604020202020204" pitchFamily="34" charset="0"/>
                <a:ea typeface="宋体" panose="02010600030101010101" pitchFamily="2" charset="-122"/>
                <a:cs typeface="+mn-cs"/>
              </a:rPr>
              <a:t> to avoid overheating. This “emergency slowdown” allows manufacturers to design for a more typical case and then rely on this safety mechanism if some- one really does run programs that consume much more power than is typical.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Overclocking.IntelstartedofferingTurbomodein2008,wherethechipdecides that it is safe to run at a higher clock rate for a short time, possibly on just a few cores, until temperature starts to rise. For example, the 3.3 GHz Core i7 can run in short bursts for 3.6 GHz. Indeed, the highest-performing microprocessors each year since 2008 shown in Figure 1.1 have all offered temporary overclock-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of about 10% over the nominal clock rate. For single-threaded code, these microprocessors can turn off all cores but one and run it faster. Note that, although the operating system can turn off Turbo mode, there is no notification once it is enabled, so the programmers may be surprised to see their programs vary in performance because of room temperature!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ChangeArrowheads="1" noTextEdit="1"/>
          </p:cNvSpPr>
          <p:nvPr>
            <p:ph type="sldImg"/>
          </p:nvPr>
        </p:nvSpPr>
        <p:spPr/>
      </p:sp>
      <p:sp>
        <p:nvSpPr>
          <p:cNvPr id="1003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Although dynamic power is traditionally thought of as the primary source of p</a:t>
            </a:r>
            <a:r>
              <a:rPr lang="en-US" altLang="en-US">
                <a:latin typeface="Arial" panose="020B0604020202020204" pitchFamily="34" charset="0"/>
              </a:rPr>
              <a:t>ow</a:t>
            </a:r>
            <a:r>
              <a:rPr lang="en-US" altLang="en-US">
                <a:latin typeface="Arial" panose="020B0604020202020204" pitchFamily="34" charset="0"/>
              </a:rPr>
              <a:t>er dissipation in CMOS, static power is becoming an important issue because leakage current flows even when a transistor is off.</a:t>
            </a:r>
            <a:endParaRPr lang="en-US" altLang="en-US">
              <a:latin typeface="Arial" panose="020B0604020202020204" pitchFamily="34" charset="0"/>
            </a:endParaRPr>
          </a:p>
        </p:txBody>
      </p:sp>
      <p:sp>
        <p:nvSpPr>
          <p:cNvPr id="1003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D4DFF4C-7E93-7B48-B99D-AB117F57AD3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EF646C7-B6B2-9C4E-BC70-B6A88968B1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2" name="Rectangle 2"/>
          <p:cNvSpPr>
            <a:spLocks noGrp="1" noRot="1" noChangeAspect="1" noChangeArrowheads="1" noTextEdit="1"/>
          </p:cNvSpPr>
          <p:nvPr>
            <p:ph type="sldImg"/>
          </p:nvPr>
        </p:nvSpPr>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overall, processor is just a portion of the entire computer system, many other components consume energy;</a:t>
            </a:r>
            <a:endParaRPr lang="en-US" altLang="zh-CN">
              <a:latin typeface="Arial" panose="020B0604020202020204" pitchFamily="34" charset="0"/>
            </a:endParaRPr>
          </a:p>
          <a:p>
            <a:pPr eaLnBrk="1" hangingPunct="1"/>
            <a:r>
              <a:rPr lang="en-US" altLang="zh-CN">
                <a:latin typeface="Arial" panose="020B0604020202020204" pitchFamily="34" charset="0"/>
              </a:rPr>
              <a:t>In this sense, we can use a faster processor to more quickly complete tasks, even though this may induce more energy cost to processor, but less energy cost induced by other system components;</a:t>
            </a:r>
            <a:endParaRPr lang="en-US"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1755DCA-16E9-6446-B66F-109950C23E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the third part, how computer cost evolves.</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 use of technology improvements to lower cost, as well as increase performance, has been a major theme in the computer industry.</a:t>
            </a:r>
            <a:endParaRPr lang="en-US" altLang="zh-CN">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p:cNvSpPr>
            <a:spLocks noGrp="1" noRot="1" noChangeAspect="1" noChangeArrowheads="1" noTextEdit="1"/>
          </p:cNvSpPr>
          <p:nvPr>
            <p:ph type="sldImg"/>
          </p:nvPr>
        </p:nvSpPr>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cost of a manufactured computer component decreases over time even without significant improvements in the basic implementation technology.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p:cNvSpPr>
            <a:spLocks noGrp="1" noRot="1" noChangeAspect="1" noChangeArrowheads="1" noTextEdit="1"/>
          </p:cNvSpPr>
          <p:nvPr>
            <p:ph type="sldImg"/>
          </p:nvPr>
        </p:nvSpPr>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underlying principle that drives costs down is the learning curve—manufacturing costs decrease over time. The learning curve itself is best measured by change in yield—the percentage of manufactured devices that survives the testing procedure. Whether it is a chip, a board, or a system, designs that have twice the yield will have half the cost. </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Volume is a second key factor in determining cost. Increasing volumes affect cost in several ways. First, they decrease the time needed to get through the learn-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curve, which is partly proportional to the number of systems (or chips) man- </a:t>
            </a:r>
            <a:r>
              <a:rPr lang="en-US" sz="1200" kern="1200" dirty="0" err="1">
                <a:solidFill>
                  <a:schemeClr val="tx1"/>
                </a:solidFill>
                <a:effectLst/>
                <a:latin typeface="Arial" panose="020B0604020202020204" pitchFamily="34" charset="0"/>
                <a:ea typeface="宋体" panose="02010600030101010101" pitchFamily="2" charset="-122"/>
                <a:cs typeface="+mn-cs"/>
              </a:rPr>
              <a:t>ufactured</a:t>
            </a:r>
            <a:r>
              <a:rPr lang="en-US" sz="1200" kern="1200" dirty="0">
                <a:solidFill>
                  <a:schemeClr val="tx1"/>
                </a:solidFill>
                <a:effectLst/>
                <a:latin typeface="Arial" panose="020B0604020202020204" pitchFamily="34" charset="0"/>
                <a:ea typeface="宋体" panose="02010600030101010101" pitchFamily="2" charset="-122"/>
                <a:cs typeface="+mn-cs"/>
              </a:rPr>
              <a:t>. Second, volume decreases cost because it increases purchasing and manufacturing efficiency. As a rule of thumb, some designers have estimated that costs decrease about 10% for each doubling of volume. Moreover, volume decreases the amount of development costs that must be amortized by each com- </a:t>
            </a:r>
            <a:r>
              <a:rPr lang="en-US" sz="1200" kern="1200" dirty="0" err="1">
                <a:solidFill>
                  <a:schemeClr val="tx1"/>
                </a:solidFill>
                <a:effectLst/>
                <a:latin typeface="Arial" panose="020B0604020202020204" pitchFamily="34" charset="0"/>
                <a:ea typeface="宋体" panose="02010600030101010101" pitchFamily="2" charset="-122"/>
                <a:cs typeface="+mn-cs"/>
              </a:rPr>
              <a:t>puter</a:t>
            </a:r>
            <a:r>
              <a:rPr lang="en-US" sz="1200" kern="1200" dirty="0">
                <a:solidFill>
                  <a:schemeClr val="tx1"/>
                </a:solidFill>
                <a:effectLst/>
                <a:latin typeface="Arial" panose="020B0604020202020204" pitchFamily="34" charset="0"/>
                <a:ea typeface="宋体" panose="02010600030101010101" pitchFamily="2" charset="-122"/>
                <a:cs typeface="+mn-cs"/>
              </a:rPr>
              <a:t>, thus allowing cost and selling price to be closer and still make a profit.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Commodities are products that are sold by multiple vendors in large volumes and are essentially identical. Virtually all the products sold on the shelves of </a:t>
            </a:r>
            <a:r>
              <a:rPr lang="en-US" sz="1200" kern="1200" dirty="0" err="1">
                <a:solidFill>
                  <a:schemeClr val="tx1"/>
                </a:solidFill>
                <a:effectLst/>
                <a:latin typeface="Arial" panose="020B0604020202020204" pitchFamily="34" charset="0"/>
                <a:ea typeface="宋体" panose="02010600030101010101" pitchFamily="2" charset="-122"/>
                <a:cs typeface="+mn-cs"/>
              </a:rPr>
              <a:t>gro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cery</a:t>
            </a:r>
            <a:r>
              <a:rPr lang="en-US" sz="1200" kern="1200" dirty="0">
                <a:solidFill>
                  <a:schemeClr val="tx1"/>
                </a:solidFill>
                <a:effectLst/>
                <a:latin typeface="Arial" panose="020B0604020202020204" pitchFamily="34" charset="0"/>
                <a:ea typeface="宋体" panose="02010600030101010101" pitchFamily="2" charset="-122"/>
                <a:cs typeface="+mn-cs"/>
              </a:rPr>
              <a:t> stores are commodities, as are standard DRAMs, Flash memory, monitors, and keyboards. In the past 30 years, much of the personal computer industry has become a commodity business focused on building desktop and laptop com- </a:t>
            </a:r>
            <a:r>
              <a:rPr lang="en-US" sz="1200" kern="1200" dirty="0" err="1">
                <a:solidFill>
                  <a:schemeClr val="tx1"/>
                </a:solidFill>
                <a:effectLst/>
                <a:latin typeface="Arial" panose="020B0604020202020204" pitchFamily="34" charset="0"/>
                <a:ea typeface="宋体" panose="02010600030101010101" pitchFamily="2" charset="-122"/>
                <a:cs typeface="+mn-cs"/>
              </a:rPr>
              <a:t>puters</a:t>
            </a:r>
            <a:r>
              <a:rPr lang="en-US" sz="1200" kern="1200" dirty="0">
                <a:solidFill>
                  <a:schemeClr val="tx1"/>
                </a:solidFill>
                <a:effectLst/>
                <a:latin typeface="Arial" panose="020B0604020202020204" pitchFamily="34" charset="0"/>
                <a:ea typeface="宋体" panose="02010600030101010101" pitchFamily="2" charset="-122"/>
                <a:cs typeface="+mn-cs"/>
              </a:rPr>
              <a:t> running Microsoft Windows. </a:t>
            </a: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Because many vendors ship virtually identical products, the market is highly competitive. Of course, this competition decreases the gap between cost and selling price, but it also decreases cost. Reductions occur because a commodity market has both volume and a clear product definition, which allows multiple suppliers to compete in building components for the commodity product. As a result, the over- all product cost is lower because of the competition among the suppliers of the components and the volume efficiencies the suppliers can achieve. This rivalry has led to the low end of the computer business being able to achieve better price-performance than other sectors and has yielded greater growth at the low end, although with very limited profits (as is typical in any commodity business). </a:t>
            </a: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ChangeArrowheads="1" noTextEdit="1"/>
          </p:cNvSpPr>
          <p:nvPr>
            <p:ph type="sldImg"/>
          </p:nvPr>
        </p:nvSpPr>
        <p:spPr/>
      </p:sp>
      <p:sp>
        <p:nvSpPr>
          <p:cNvPr id="1064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During production, integrated circuit is manufactured in the unit of wafer;</a:t>
            </a:r>
            <a:endParaRPr lang="en-US" altLang="zh-CN">
              <a:latin typeface="Arial" panose="020B0604020202020204" pitchFamily="34" charset="0"/>
            </a:endParaRPr>
          </a:p>
          <a:p>
            <a:r>
              <a:rPr lang="en-US" altLang="zh-CN">
                <a:latin typeface="Arial" panose="020B0604020202020204" pitchFamily="34" charset="0"/>
              </a:rPr>
              <a:t>A wafer is then chopped into dies for final packaging.</a:t>
            </a:r>
            <a:endParaRPr lang="zh-CN" altLang="en-US">
              <a:latin typeface="Arial" panose="020B0604020202020204" pitchFamily="34" charset="0"/>
            </a:endParaRPr>
          </a:p>
        </p:txBody>
      </p:sp>
      <p:sp>
        <p:nvSpPr>
          <p:cNvPr id="1064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C3E0AE1-C5FE-5F49-9452-CC70E67A7A8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p:cNvSpPr>
            <a:spLocks noGrp="1" noRot="1" noChangeAspect="1" noChangeArrowheads="1" noTextEdit="1"/>
          </p:cNvSpPr>
          <p:nvPr>
            <p:ph type="sldImg"/>
          </p:nvPr>
        </p:nvSpPr>
        <p:spPr/>
      </p:sp>
      <p:sp>
        <p:nvSpPr>
          <p:cNvPr id="1085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an example of what an Intel Core i7 die looks like.</a:t>
            </a:r>
            <a:endParaRPr lang="zh-CN" altLang="en-US">
              <a:latin typeface="Arial" panose="020B0604020202020204" pitchFamily="34" charset="0"/>
            </a:endParaRPr>
          </a:p>
        </p:txBody>
      </p:sp>
      <p:sp>
        <p:nvSpPr>
          <p:cNvPr id="1085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7337B6E-6BB9-E14C-8E2C-0B25C62F3CF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C389E7F-3FC6-6A44-BFD4-9520E8757F7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4" name="Rectangle 2"/>
          <p:cNvSpPr>
            <a:spLocks noGrp="1" noRot="1" noChangeAspect="1" noChangeArrowheads="1" noTextEdit="1"/>
          </p:cNvSpPr>
          <p:nvPr>
            <p:ph type="sldImg"/>
          </p:nvPr>
        </p:nvSpPr>
        <p:spPr/>
      </p:sp>
      <p:sp>
        <p:nvSpPr>
          <p:cNvPr id="23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first,</a:t>
            </a:r>
            <a:endParaRPr lang="en-US" altLang="zh-CN">
              <a:latin typeface="Arial" panose="020B0604020202020204" pitchFamily="34" charset="0"/>
            </a:endParaRPr>
          </a:p>
          <a:p>
            <a:pPr eaLnBrk="1" hangingPunct="1"/>
            <a:r>
              <a:rPr lang="en-US" altLang="zh-CN">
                <a:latin typeface="Arial" panose="020B0604020202020204" pitchFamily="34" charset="0"/>
              </a:rPr>
              <a:t>How do computer design trends evolve?</a:t>
            </a:r>
            <a:endParaRPr lang="en-US" altLang="zh-CN">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1806511-D7A8-6747-AA09-D7AC5F6B2E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4" name="Rectangle 2"/>
          <p:cNvSpPr>
            <a:spLocks noGrp="1" noRot="1" noChangeAspect="1" noChangeArrowheads="1" noTextEdit="1"/>
          </p:cNvSpPr>
          <p:nvPr>
            <p:ph type="sldImg"/>
          </p:nvPr>
        </p:nvSpPr>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many dies on a wafer?</a:t>
            </a:r>
            <a:endParaRPr lang="en-US" altLang="zh-CN">
              <a:latin typeface="Arial" panose="020B0604020202020204" pitchFamily="34" charset="0"/>
            </a:endParaRPr>
          </a:p>
          <a:p>
            <a:pPr eaLnBrk="1" hangingPunct="1"/>
            <a:r>
              <a:rPr lang="en-US" altLang="zh-CN">
                <a:latin typeface="Arial" panose="020B0604020202020204" pitchFamily="34" charset="0"/>
              </a:rPr>
              <a:t>The number of dies per wafer is approximately the area of the wafer divided by the area of the die.</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might need some geometry knowledge to derive this equation</a:t>
            </a:r>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ChangeArrowheads="1" noTextEdit="1"/>
          </p:cNvSpPr>
          <p:nvPr>
            <p:ph type="sldImg"/>
          </p:nvPr>
        </p:nvSpPr>
        <p:spPr/>
      </p:sp>
      <p:sp>
        <p:nvSpPr>
          <p:cNvPr id="1126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not all dies on wafer may function well,</a:t>
            </a:r>
            <a:endParaRPr lang="en-US" altLang="zh-CN">
              <a:latin typeface="Arial" panose="020B0604020202020204" pitchFamily="34" charset="0"/>
            </a:endParaRPr>
          </a:p>
          <a:p>
            <a:r>
              <a:rPr lang="en-US" altLang="zh-CN">
                <a:latin typeface="Arial" panose="020B0604020202020204" pitchFamily="34" charset="0"/>
              </a:rPr>
              <a:t>When estimating the cost of functional die, we should take into account the fail rate. </a:t>
            </a:r>
            <a:endParaRPr lang="en-US" altLang="zh-CN">
              <a:latin typeface="Arial" panose="020B0604020202020204" pitchFamily="34" charset="0"/>
            </a:endParaRPr>
          </a:p>
          <a:p>
            <a:r>
              <a:rPr lang="en-US" altLang="zh-CN">
                <a:latin typeface="Arial" panose="020B0604020202020204" pitchFamily="34" charset="0"/>
              </a:rPr>
              <a:t>In particular, we introduce a concept called die yield, it represents the percentage of manufactured devices that survives the testing.</a:t>
            </a:r>
            <a:endParaRPr lang="en-US" altLang="zh-CN">
              <a:latin typeface="Arial" panose="020B0604020202020204" pitchFamily="34" charset="0"/>
            </a:endParaRPr>
          </a:p>
          <a:p>
            <a:r>
              <a:rPr lang="en-US" altLang="zh-CN">
                <a:latin typeface="Arial" panose="020B0604020202020204" pitchFamily="34" charset="0"/>
              </a:rPr>
              <a:t>Then the cost of die can be defined as cost of wafer over the number of functioning dies chopped from the wafer.</a:t>
            </a:r>
            <a:endParaRPr lang="zh-CN" altLang="en-US">
              <a:latin typeface="Arial" panose="020B0604020202020204" pitchFamily="34" charset="0"/>
            </a:endParaRPr>
          </a:p>
        </p:txBody>
      </p:sp>
      <p:sp>
        <p:nvSpPr>
          <p:cNvPr id="1126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E4E6721-9617-9E46-B976-35AF7DE736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p:cNvSpPr>
            <a:spLocks noGrp="1" noRot="1" noChangeAspect="1" noChangeArrowheads="1" noTextEdit="1"/>
          </p:cNvSpPr>
          <p:nvPr>
            <p:ph type="sldImg"/>
          </p:nvPr>
        </p:nvSpPr>
        <p:spPr/>
      </p:sp>
      <p:sp>
        <p:nvSpPr>
          <p:cNvPr id="1146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the equation for estimating die yield</a:t>
            </a:r>
            <a:endParaRPr lang="en-US" altLang="zh-CN">
              <a:latin typeface="Arial" panose="020B0604020202020204" pitchFamily="34" charset="0"/>
            </a:endParaRPr>
          </a:p>
          <a:p>
            <a:r>
              <a:rPr lang="en-US" altLang="zh-CN">
                <a:latin typeface="Arial" panose="020B0604020202020204" pitchFamily="34" charset="0"/>
              </a:rPr>
              <a:t>It involves a manufacture factor called process-complexity factor;</a:t>
            </a:r>
            <a:endParaRPr lang="en-US" altLang="zh-CN">
              <a:latin typeface="Arial" panose="020B0604020202020204" pitchFamily="34" charset="0"/>
            </a:endParaRPr>
          </a:p>
          <a:p>
            <a:r>
              <a:rPr lang="en-US" altLang="zh-CN">
                <a:latin typeface="Arial" panose="020B0604020202020204" pitchFamily="34" charset="0"/>
              </a:rPr>
              <a:t>This is usually not required for exam.</a:t>
            </a:r>
            <a:endParaRPr lang="zh-CN" altLang="en-US">
              <a:latin typeface="Arial" panose="020B0604020202020204" pitchFamily="34" charset="0"/>
            </a:endParaRPr>
          </a:p>
        </p:txBody>
      </p:sp>
      <p:sp>
        <p:nvSpPr>
          <p:cNvPr id="1146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5D6BE10-23C5-B141-91B8-94EC278C86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A391F2C-D6D7-4E47-A967-B91C84ECD23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endParaRPr lang="en-US" altLang="zh-CN">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83E08F7-C908-5743-A845-DCD3D3B56C4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6" name="Rectangle 2"/>
          <p:cNvSpPr>
            <a:spLocks noGrp="1" noRot="1" noChangeAspect="1" noChangeArrowheads="1" noTextEdit="1"/>
          </p:cNvSpPr>
          <p:nvPr>
            <p:ph type="sldImg"/>
          </p:nvPr>
        </p:nvSpPr>
        <p:spPr/>
      </p:sp>
      <p:sp>
        <p:nvSpPr>
          <p:cNvPr id="1187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endParaRPr lang="en-US" altLang="zh-CN">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p:cNvSpPr>
            <a:spLocks noGrp="1" noRot="1" noChangeAspect="1" noChangeArrowheads="1" noTextEdit="1"/>
          </p:cNvSpPr>
          <p:nvPr>
            <p:ph type="sldImg"/>
          </p:nvPr>
        </p:nvSpPr>
        <p:spPr/>
      </p:sp>
      <p:sp>
        <p:nvSpPr>
          <p:cNvPr id="1208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Putting previous cost together, the cost of integrated circuit can be calculated like this.</a:t>
            </a:r>
            <a:endParaRPr lang="zh-CN" altLang="en-US">
              <a:latin typeface="Arial" panose="020B0604020202020204" pitchFamily="34" charset="0"/>
            </a:endParaRPr>
          </a:p>
        </p:txBody>
      </p:sp>
      <p:sp>
        <p:nvSpPr>
          <p:cNvPr id="1208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EA4EED9-4BDE-B449-A280-72408E93CF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ChangeArrowheads="1" noTextEdit="1"/>
          </p:cNvSpPr>
          <p:nvPr>
            <p:ph type="sldImg"/>
          </p:nvPr>
        </p:nvSpPr>
        <p:spPr/>
      </p:sp>
      <p:sp>
        <p:nvSpPr>
          <p:cNvPr id="1228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With the commoditization of computers, the margin between the cost to manufacture a product and the price the product sells for has been shrinking.</a:t>
            </a:r>
            <a:endParaRPr lang="en-US" altLang="en-US">
              <a:latin typeface="Arial" panose="020B0604020202020204" pitchFamily="34" charset="0"/>
            </a:endParaRPr>
          </a:p>
        </p:txBody>
      </p:sp>
      <p:sp>
        <p:nvSpPr>
          <p:cNvPr id="1228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893D24E-9E6F-E84E-B650-EE452437584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ChangeArrowheads="1" noTextEdit="1"/>
          </p:cNvSpPr>
          <p:nvPr>
            <p:ph type="sldImg"/>
          </p:nvPr>
        </p:nvSpPr>
        <p:spPr/>
      </p:sp>
      <p:sp>
        <p:nvSpPr>
          <p:cNvPr id="1249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t>
            </a:r>
            <a:r>
              <a:rPr lang="en-US" altLang="en-US">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US" altLang="en-US">
                <a:latin typeface="Arial" panose="020B0604020202020204" pitchFamily="34" charset="0"/>
              </a:rPr>
              <a:t>”</a:t>
            </a:r>
            <a:endParaRPr lang="en-US" altLang="en-US">
              <a:latin typeface="Arial" panose="020B0604020202020204" pitchFamily="34" charset="0"/>
            </a:endParaRPr>
          </a:p>
        </p:txBody>
      </p:sp>
      <p:sp>
        <p:nvSpPr>
          <p:cNvPr id="1249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ChangeArrowheads="1" noTextEdit="1"/>
          </p:cNvSpPr>
          <p:nvPr>
            <p:ph type="sldImg"/>
          </p:nvPr>
        </p:nvSpPr>
        <p:spPr/>
      </p:sp>
      <p:sp>
        <p:nvSpPr>
          <p:cNvPr id="1249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t>
            </a:r>
            <a:r>
              <a:rPr lang="en-US" altLang="en-US">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US" altLang="en-US">
                <a:latin typeface="Arial" panose="020B0604020202020204" pitchFamily="34" charset="0"/>
              </a:rPr>
              <a:t>”</a:t>
            </a:r>
            <a:endParaRPr lang="en-US" altLang="en-US">
              <a:latin typeface="Arial" panose="020B0604020202020204" pitchFamily="34" charset="0"/>
            </a:endParaRPr>
          </a:p>
        </p:txBody>
      </p:sp>
      <p:sp>
        <p:nvSpPr>
          <p:cNvPr id="1249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For the first four editions of this book, cost meant the cost to build a computer and price meant price to purchase a computer. With the advent of WSCs, which contain tens of thousands of servers, the cost to operate the computers is significant in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to the cost of purchase. Economists refer to these two costs as capital expenses (CAPEX) and operational expenses (OPEX).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As Chapter 6 shows, the amortized purchase price of servers and networks is about half of the monthly cost to operate a WSC, assuming a short lifetime of the IT equipment of 3–4 years. About 40% of the monthly operational costs are for power use and the amortized infrastructure to distribute power and to cool the IT equipment, despite this infrastructure being amortized over 10–15 years. Thus, to lower operational costs in a WSC, computer architects need to use energy efficiently. </a:t>
            </a:r>
            <a:endParaRPr lang="en-US" dirty="0"/>
          </a:p>
          <a:p>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89AE3BB-2801-674E-8624-47A623900D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p:cNvSpPr>
            <a:spLocks noGrp="1" noRot="1" noChangeAspect="1" noChangeArrowheads="1" noTextEdit="1"/>
          </p:cNvSpPr>
          <p:nvPr>
            <p:ph type="sldImg"/>
          </p:nvPr>
        </p:nvSpPr>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evolving trends manifest in three major aspects, </a:t>
            </a:r>
            <a:endParaRPr lang="en-US" altLang="zh-CN">
              <a:latin typeface="Arial" panose="020B0604020202020204" pitchFamily="34" charset="0"/>
            </a:endParaRPr>
          </a:p>
          <a:p>
            <a:pPr eaLnBrk="1" hangingPunct="1"/>
            <a:r>
              <a:rPr lang="en-US" altLang="zh-CN">
                <a:latin typeface="Arial" panose="020B0604020202020204" pitchFamily="34" charset="0"/>
              </a:rPr>
              <a:t>they are technology, power and energy, and cost.</a:t>
            </a:r>
            <a:endParaRPr lang="en-US" altLang="zh-CN">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ChangeArrowheads="1" noTextEdit="1"/>
          </p:cNvSpPr>
          <p:nvPr>
            <p:ph type="sldImg"/>
          </p:nvPr>
        </p:nvSpPr>
        <p:spPr/>
      </p:sp>
      <p:sp>
        <p:nvSpPr>
          <p:cNvPr id="1280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a:t>
            </a:r>
            <a:r>
              <a:rPr lang="en-US" altLang="en-US">
                <a:latin typeface="Arial" panose="020B0604020202020204" pitchFamily="34" charset="0"/>
              </a:rPr>
              <a:t>conomists refer to these two costs as captial expenses (CAPEX) and operational expenses (opex).</a:t>
            </a:r>
            <a:endParaRPr lang="en-US" altLang="en-US">
              <a:latin typeface="Arial" panose="020B0604020202020204" pitchFamily="34" charset="0"/>
            </a:endParaRPr>
          </a:p>
        </p:txBody>
      </p:sp>
      <p:sp>
        <p:nvSpPr>
          <p:cNvPr id="1280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9DFF5B-9365-1245-AA23-CCF484C3D0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DFF01E6-EAA8-C447-B87B-420604E915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050" name="Rectangle 2"/>
          <p:cNvSpPr>
            <a:spLocks noGrp="1" noRot="1" noChangeAspect="1" noChangeArrowheads="1" noTextEdit="1"/>
          </p:cNvSpPr>
          <p:nvPr>
            <p:ph type="sldImg"/>
          </p:nvPr>
        </p:nvSpPr>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we can see, transistors keep shrinking</a:t>
            </a:r>
            <a:endParaRPr lang="en-US" altLang="zh-CN" dirty="0">
              <a:latin typeface="Arial" panose="020B0604020202020204" pitchFamily="34" charset="0"/>
            </a:endParaRPr>
          </a:p>
          <a:p>
            <a:pPr eaLnBrk="1" hangingPunct="1"/>
            <a:r>
              <a:rPr lang="en-US" altLang="zh-CN" dirty="0">
                <a:latin typeface="Arial" panose="020B0604020202020204" pitchFamily="34" charset="0"/>
              </a:rPr>
              <a:t>Most current transistors are down to 16 nanometers or even smaller;</a:t>
            </a:r>
            <a:endParaRPr lang="en-US" altLang="zh-CN"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A43B767-AE62-8340-8BE0-4D7FC83610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098" name="Rectangle 2"/>
          <p:cNvSpPr>
            <a:spLocks noGrp="1" noRot="1" noChangeAspect="1" noChangeArrowheads="1" noTextEdit="1"/>
          </p:cNvSpPr>
          <p:nvPr>
            <p:ph type="sldImg"/>
          </p:nvPr>
        </p:nvSpPr>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Such tiny size puts a lot of challenges to manufacturing transistors,</a:t>
            </a:r>
            <a:endParaRPr lang="en-US" altLang="zh-CN">
              <a:latin typeface="Arial" panose="020B0604020202020204" pitchFamily="34" charset="0"/>
            </a:endParaRPr>
          </a:p>
          <a:p>
            <a:pPr eaLnBrk="1" hangingPunct="1"/>
            <a:r>
              <a:rPr lang="en-US" altLang="zh-CN">
                <a:latin typeface="Arial" panose="020B0604020202020204" pitchFamily="34" charset="0"/>
              </a:rPr>
              <a:t>in other words, transient or permanent faults are becoming more often to occur to transistors;</a:t>
            </a:r>
            <a:endParaRPr lang="en-US" altLang="zh-CN">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p:cNvSpPr>
            <a:spLocks noGrp="1" noRot="1" noChangeAspect="1" noChangeArrowheads="1" noTextEdit="1"/>
          </p:cNvSpPr>
          <p:nvPr>
            <p:ph type="sldImg"/>
          </p:nvPr>
        </p:nvSpPr>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to cope with that?</a:t>
            </a:r>
            <a:endParaRPr lang="en-US" altLang="zh-CN">
              <a:latin typeface="Arial" panose="020B0604020202020204" pitchFamily="34" charset="0"/>
            </a:endParaRPr>
          </a:p>
          <a:p>
            <a:pPr eaLnBrk="1" hangingPunct="1"/>
            <a:r>
              <a:rPr lang="en-US" altLang="zh-CN">
                <a:latin typeface="Arial" panose="020B0604020202020204" pitchFamily="34" charset="0"/>
              </a:rPr>
              <a:t>How can we make our computers as dependable as possible?</a:t>
            </a:r>
            <a:endParaRPr lang="en-US" altLang="zh-CN">
              <a:latin typeface="Arial" panose="020B0604020202020204" pitchFamily="34" charset="0"/>
            </a:endParaRPr>
          </a:p>
          <a:p>
            <a:pPr eaLnBrk="1" hangingPunct="1"/>
            <a:r>
              <a:rPr lang="en-US" altLang="zh-CN">
                <a:latin typeface="Arial" panose="020B0604020202020204" pitchFamily="34" charset="0"/>
              </a:rPr>
              <a:t>Before answering this question,</a:t>
            </a:r>
            <a:endParaRPr lang="en-US" altLang="zh-CN">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EB190FF-FD0F-B342-A4D3-A9CEF527CC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4" name="Rectangle 2"/>
          <p:cNvSpPr>
            <a:spLocks noGrp="1" noRot="1" noChangeAspect="1" noChangeArrowheads="1" noTextEdit="1"/>
          </p:cNvSpPr>
          <p:nvPr>
            <p:ph type="sldImg"/>
          </p:nvPr>
        </p:nvSpPr>
        <p:spPr/>
      </p:sp>
      <p:sp>
        <p:nvSpPr>
          <p:cNvPr id="136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 should know when can we say that a computer is dependable.</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When we consider a computer as dependable, the computer should operate properly (according to function requirements)</a:t>
            </a:r>
            <a:endParaRPr lang="en-US" altLang="zh-CN">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p:cNvSpPr>
            <a:spLocks noGrp="1" noRot="1" noChangeAspect="1" noChangeArrowheads="1" noTextEdit="1"/>
          </p:cNvSpPr>
          <p:nvPr>
            <p:ph type="sldImg"/>
          </p:nvPr>
        </p:nvSpPr>
        <p:spPr/>
      </p:sp>
      <p:sp>
        <p:nvSpPr>
          <p:cNvPr id="138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endParaRPr lang="en-US" altLang="zh-CN">
              <a:latin typeface="Arial" panose="020B0604020202020204" pitchFamily="34" charset="0"/>
            </a:endParaRPr>
          </a:p>
          <a:p>
            <a:pPr eaLnBrk="1" hangingPunct="1"/>
            <a:r>
              <a:rPr lang="en-US" altLang="zh-CN">
                <a:latin typeface="Arial" panose="020B0604020202020204" pitchFamily="34" charset="0"/>
              </a:rPr>
              <a:t>Per these agreements, system has up and down states while service has accomplishment and interruption states.</a:t>
            </a:r>
            <a:endParaRPr lang="en-US" altLang="zh-CN">
              <a:latin typeface="Arial" panose="020B0604020202020204" pitchFamily="34" charset="0"/>
            </a:endParaRPr>
          </a:p>
          <a:p>
            <a:pPr eaLnBrk="1" hangingPunct="1"/>
            <a:r>
              <a:rPr lang="en-US" altLang="zh-CN">
                <a:latin typeface="Arial" panose="020B0604020202020204" pitchFamily="34" charset="0"/>
              </a:rPr>
              <a:t>Service accomplishment: the service is delivered as specified;</a:t>
            </a:r>
            <a:endParaRPr lang="en-US" altLang="zh-CN">
              <a:latin typeface="Arial" panose="020B0604020202020204" pitchFamily="34" charset="0"/>
            </a:endParaRPr>
          </a:p>
          <a:p>
            <a:pPr eaLnBrk="1" hangingPunct="1"/>
            <a:r>
              <a:rPr lang="en-US" altLang="zh-CN">
                <a:latin typeface="Arial" panose="020B0604020202020204" pitchFamily="34" charset="0"/>
              </a:rPr>
              <a:t>Service interruption: the delivered service is different from the SLA (or SLO – Service Level Objectives)</a:t>
            </a:r>
            <a:endParaRPr lang="en-US" alt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p:cNvSpPr>
            <a:spLocks noGrp="1" noRot="1" noChangeAspect="1" noChangeArrowheads="1" noTextEdit="1"/>
          </p:cNvSpPr>
          <p:nvPr>
            <p:ph type="sldImg"/>
          </p:nvPr>
        </p:nvSpPr>
        <p:spPr/>
      </p:sp>
      <p:sp>
        <p:nvSpPr>
          <p:cNvPr id="138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endParaRPr lang="en-US" altLang="zh-CN">
              <a:latin typeface="Arial" panose="020B0604020202020204" pitchFamily="34" charset="0"/>
            </a:endParaRPr>
          </a:p>
          <a:p>
            <a:pPr eaLnBrk="1" hangingPunct="1"/>
            <a:r>
              <a:rPr lang="en-US" altLang="zh-CN">
                <a:latin typeface="Arial" panose="020B0604020202020204" pitchFamily="34" charset="0"/>
              </a:rPr>
              <a:t>Per these agreements, system has up and down states while service has accomplishment and interruption states.</a:t>
            </a:r>
            <a:endParaRPr lang="en-US" altLang="zh-CN">
              <a:latin typeface="Arial" panose="020B0604020202020204" pitchFamily="34" charset="0"/>
            </a:endParaRPr>
          </a:p>
          <a:p>
            <a:pPr eaLnBrk="1" hangingPunct="1"/>
            <a:r>
              <a:rPr lang="en-US" altLang="zh-CN">
                <a:latin typeface="Arial" panose="020B0604020202020204" pitchFamily="34" charset="0"/>
              </a:rPr>
              <a:t>Service accomplishment: the service is delivered as specified;</a:t>
            </a:r>
            <a:endParaRPr lang="en-US" altLang="zh-CN">
              <a:latin typeface="Arial" panose="020B0604020202020204" pitchFamily="34" charset="0"/>
            </a:endParaRPr>
          </a:p>
          <a:p>
            <a:pPr eaLnBrk="1" hangingPunct="1"/>
            <a:r>
              <a:rPr lang="en-US" altLang="zh-CN">
                <a:latin typeface="Arial" panose="020B0604020202020204" pitchFamily="34" charset="0"/>
              </a:rPr>
              <a:t>Service interruption: the delivered service is different from the SLA (or SLO – Service Level Objectives)</a:t>
            </a:r>
            <a:endParaRPr lang="en-US" altLang="zh-CN">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211DF6B-7E9E-CC41-8848-692C6F9716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0" name="Rectangle 2"/>
          <p:cNvSpPr>
            <a:spLocks noGrp="1" noRot="1" noChangeAspect="1" noChangeArrowheads="1" noTextEdit="1"/>
          </p:cNvSpPr>
          <p:nvPr>
            <p:ph type="sldImg"/>
          </p:nvPr>
        </p:nvSpPr>
        <p:spPr/>
      </p:sp>
      <p:sp>
        <p:nvSpPr>
          <p:cNvPr id="140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measure dependability, </a:t>
            </a:r>
            <a:endParaRPr lang="en-US" altLang="zh-CN">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2038EAD-F2E5-DF4A-B970-A987A0E496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8" name="Rectangle 2"/>
          <p:cNvSpPr>
            <a:spLocks noGrp="1" noRot="1" noChangeAspect="1" noChangeArrowheads="1" noTextEdit="1"/>
          </p:cNvSpPr>
          <p:nvPr>
            <p:ph type="sldImg"/>
          </p:nvPr>
        </p:nvSpPr>
        <p:spPr/>
      </p:sp>
      <p:sp>
        <p:nvSpPr>
          <p:cNvPr id="142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Two main metrics are module reliability and module availability</a:t>
            </a:r>
            <a:endParaRPr lang="en-US" altLang="zh-CN">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p:nvPr>
        </p:nvSpPr>
        <p:spPr/>
      </p:sp>
      <p:sp>
        <p:nvSpPr>
          <p:cNvPr id="1443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Module reliability is a measure of …</a:t>
            </a:r>
            <a:endParaRPr lang="en-US" altLang="zh-CN">
              <a:latin typeface="Arial" panose="020B0604020202020204" pitchFamily="34" charset="0"/>
            </a:endParaRPr>
          </a:p>
          <a:p>
            <a:r>
              <a:rPr lang="en-US" altLang="zh-CN">
                <a:latin typeface="Arial" panose="020B0604020202020204" pitchFamily="34" charset="0"/>
              </a:rPr>
              <a:t>three terms of interest are mttf, mttr, and mtbf;</a:t>
            </a:r>
            <a:endParaRPr lang="en-US" altLang="zh-CN">
              <a:latin typeface="Arial" panose="020B0604020202020204" pitchFamily="34" charset="0"/>
            </a:endParaRPr>
          </a:p>
          <a:p>
            <a:r>
              <a:rPr lang="en-US" altLang="zh-CN">
                <a:latin typeface="Arial" panose="020B0604020202020204" pitchFamily="34" charset="0"/>
              </a:rPr>
              <a:t>Service interruption is measured as mean time to repair.</a:t>
            </a:r>
            <a:endParaRPr lang="en-US" altLang="zh-CN">
              <a:latin typeface="Arial" panose="020B0604020202020204" pitchFamily="34" charset="0"/>
            </a:endParaRPr>
          </a:p>
          <a:p>
            <a:r>
              <a:rPr lang="en-US" altLang="zh-CN">
                <a:latin typeface="Arial" panose="020B0604020202020204" pitchFamily="34" charset="0"/>
              </a:rPr>
              <a:t>Obviously, mtbf=mttf+mttr;</a:t>
            </a:r>
            <a:endParaRPr lang="zh-CN" altLang="en-US">
              <a:latin typeface="Arial" panose="020B0604020202020204" pitchFamily="34" charset="0"/>
            </a:endParaRPr>
          </a:p>
        </p:txBody>
      </p:sp>
      <p:sp>
        <p:nvSpPr>
          <p:cNvPr id="1443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43EA889-CA80-944C-81C6-C07177FEC3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5F63BE4-0874-0843-993F-6FCC488AE3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0" name="Rectangle 2"/>
          <p:cNvSpPr>
            <a:spLocks noGrp="1" noRot="1" noChangeAspect="1" noChangeArrowheads="1" noTextEdit="1"/>
          </p:cNvSpPr>
          <p:nvPr>
            <p:ph type="sldImg"/>
          </p:nvPr>
        </p:nvSpPr>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technology,</a:t>
            </a:r>
            <a:endParaRPr lang="en-US" altLang="zh-CN">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noChangeArrowheads="1" noTextEdit="1"/>
          </p:cNvSpPr>
          <p:nvPr>
            <p:ph type="sldImg"/>
          </p:nvPr>
        </p:nvSpPr>
        <p:spPr/>
      </p:sp>
      <p:sp>
        <p:nvSpPr>
          <p:cNvPr id="146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also use FIT to measure module reliability. </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Here’s how FIT is defined and its relation between mttf</a:t>
            </a:r>
            <a:endParaRPr lang="zh-CN" altLang="en-US">
              <a:latin typeface="Arial" panose="020B0604020202020204" pitchFamily="34" charset="0"/>
            </a:endParaRPr>
          </a:p>
        </p:txBody>
      </p:sp>
      <p:sp>
        <p:nvSpPr>
          <p:cNvPr id="1464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413AED1-2C62-3546-9434-0D297D386F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F5376F0-B857-D84A-929E-7B5B8A4A1F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2" name="Rectangle 2"/>
          <p:cNvSpPr>
            <a:spLocks noGrp="1" noRot="1" noChangeAspect="1" noChangeArrowheads="1" noTextEdit="1"/>
          </p:cNvSpPr>
          <p:nvPr>
            <p:ph type="sldImg"/>
          </p:nvPr>
        </p:nvSpPr>
        <p:spPr/>
      </p:sp>
      <p:sp>
        <p:nvSpPr>
          <p:cNvPr id="1484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Module availability represents the time ratio of system working properly till failure</a:t>
            </a:r>
            <a:endParaRPr lang="en-US" altLang="zh-CN">
              <a:latin typeface="Arial" panose="020B0604020202020204" pitchFamily="34" charset="0"/>
            </a:endParaRPr>
          </a:p>
          <a:p>
            <a:pPr eaLnBrk="1" hangingPunct="1"/>
            <a:r>
              <a:rPr lang="en-US" altLang="zh-CN">
                <a:latin typeface="Arial" panose="020B0604020202020204" pitchFamily="34" charset="0"/>
              </a:rPr>
              <a:t>(Module availability is a measure of the service accomplishment with respect to the alternation between the two states of accomplishment and interruption.)</a:t>
            </a:r>
            <a:endParaRPr lang="en-US" altLang="zh-CN">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C5CEFC9-D751-5A42-9379-363AEF620A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0" name="Rectangle 2"/>
          <p:cNvSpPr>
            <a:spLocks noGrp="1" noRot="1" noChangeAspect="1" noChangeArrowheads="1" noTextEdit="1"/>
          </p:cNvSpPr>
          <p:nvPr>
            <p:ph type="sldImg"/>
          </p:nvPr>
        </p:nvSpPr>
        <p:spPr/>
      </p:sp>
      <p:sp>
        <p:nvSpPr>
          <p:cNvPr id="150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Specifically, during mttf, system works properly</a:t>
            </a:r>
            <a:endParaRPr lang="en-US" altLang="zh-CN">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4C3B8D9-23B3-604E-8CB5-F2150B099C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8" name="Rectangle 2"/>
          <p:cNvSpPr>
            <a:spLocks noGrp="1" noRot="1" noChangeAspect="1" noChangeArrowheads="1" noTextEdit="1"/>
          </p:cNvSpPr>
          <p:nvPr>
            <p:ph type="sldImg"/>
          </p:nvPr>
        </p:nvSpPr>
        <p:spPr/>
      </p:sp>
      <p:sp>
        <p:nvSpPr>
          <p:cNvPr id="152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take some time to repair, during which system is not working, not available</a:t>
            </a:r>
            <a:endParaRPr lang="en-US" altLang="zh-CN">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392CA49-1DA6-974A-85DC-9F47D8618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6" name="Rectangle 2"/>
          <p:cNvSpPr>
            <a:spLocks noGrp="1" noRot="1" noChangeAspect="1" noChangeArrowheads="1" noTextEdit="1"/>
          </p:cNvSpPr>
          <p:nvPr>
            <p:ph type="sldImg"/>
          </p:nvPr>
        </p:nvSpPr>
        <p:spPr/>
      </p:sp>
      <p:sp>
        <p:nvSpPr>
          <p:cNvPr id="154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the module availability can be quantified as the fraction of the working time over the whole time frame;</a:t>
            </a:r>
            <a:endParaRPr lang="en-US"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ChangeArrowheads="1" noTextEdit="1"/>
          </p:cNvSpPr>
          <p:nvPr>
            <p:ph type="sldImg"/>
          </p:nvPr>
        </p:nvSpPr>
        <p:spPr/>
      </p:sp>
      <p:sp>
        <p:nvSpPr>
          <p:cNvPr id="1576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MTTF of the system is just the inverse of the failure rate.</a:t>
            </a:r>
            <a:endParaRPr lang="en-US" altLang="en-US">
              <a:latin typeface="Arial" panose="020B0604020202020204" pitchFamily="34" charset="0"/>
            </a:endParaRPr>
          </a:p>
        </p:txBody>
      </p:sp>
      <p:sp>
        <p:nvSpPr>
          <p:cNvPr id="1576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BC3D298-E935-F440-8B80-475173E445C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ChangeArrowheads="1" noTextEdit="1"/>
          </p:cNvSpPr>
          <p:nvPr>
            <p:ph type="sldImg"/>
          </p:nvPr>
        </p:nvSpPr>
        <p:spPr/>
      </p:sp>
      <p:sp>
        <p:nvSpPr>
          <p:cNvPr id="16179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primary way to cope with failure is redundancy,</a:t>
            </a:r>
            <a:endParaRPr lang="en-US" altLang="en-US">
              <a:latin typeface="Arial" panose="020B0604020202020204" pitchFamily="34" charset="0"/>
            </a:endParaRPr>
          </a:p>
          <a:p>
            <a:r>
              <a:rPr lang="en-US" altLang="en-US">
                <a:latin typeface="Arial" panose="020B0604020202020204" pitchFamily="34" charset="0"/>
              </a:rPr>
              <a:t>E</a:t>
            </a:r>
            <a:r>
              <a:rPr lang="en-US" altLang="en-US">
                <a:latin typeface="Arial" panose="020B0604020202020204" pitchFamily="34" charset="0"/>
              </a:rPr>
              <a:t>ither in time or in resources</a:t>
            </a:r>
            <a:endParaRPr lang="en-US" altLang="en-US">
              <a:latin typeface="Arial" panose="020B0604020202020204" pitchFamily="34" charset="0"/>
            </a:endParaRPr>
          </a:p>
        </p:txBody>
      </p:sp>
      <p:sp>
        <p:nvSpPr>
          <p:cNvPr id="16179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39E56E4-60DD-044C-8237-29AC256D7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ChangeArrowheads="1" noTextEdit="1"/>
          </p:cNvSpPr>
          <p:nvPr>
            <p:ph type="sldImg"/>
          </p:nvPr>
        </p:nvSpPr>
        <p:spPr/>
      </p:sp>
      <p:sp>
        <p:nvSpPr>
          <p:cNvPr id="16384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bit tricky to derive the formulae, so directly copy the text from textbook (for ease of understanding), xixi</a:t>
            </a:r>
            <a:endParaRPr lang="en-US" altLang="en-US">
              <a:latin typeface="Arial" panose="020B0604020202020204" pitchFamily="34" charset="0"/>
            </a:endParaRPr>
          </a:p>
        </p:txBody>
      </p:sp>
      <p:sp>
        <p:nvSpPr>
          <p:cNvPr id="16384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6627EE-AC96-A04E-88E0-253A8779FA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89A33B4-655E-1D4E-9653-5AA9E1616B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0" name="Rectangle 2"/>
          <p:cNvSpPr>
            <a:spLocks noGrp="1" noRot="1" noChangeAspect="1" noChangeArrowheads="1" noTextEdit="1"/>
          </p:cNvSpPr>
          <p:nvPr>
            <p:ph type="sldImg"/>
          </p:nvPr>
        </p:nvSpPr>
        <p:spPr/>
      </p:sp>
      <p:sp>
        <p:nvSpPr>
          <p:cNvPr id="1658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Having quantified the cost, power, and dependability of computer technology, we are ready to quantify performance.</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As aforementioned, we have two common metrics to measure performance, right?</a:t>
            </a:r>
            <a:endParaRPr lang="en-US" altLang="zh-CN">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noChangeArrowheads="1" noTextEdit="1"/>
          </p:cNvSpPr>
          <p:nvPr>
            <p:ph type="sldImg"/>
          </p:nvPr>
        </p:nvSpPr>
        <p:spPr/>
      </p:sp>
      <p:sp>
        <p:nvSpPr>
          <p:cNvPr id="1679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is execution time (or response time, or latency);</a:t>
            </a:r>
            <a:endParaRPr lang="en-US" altLang="zh-CN">
              <a:latin typeface="Arial" panose="020B0604020202020204" pitchFamily="34" charset="0"/>
            </a:endParaRPr>
          </a:p>
          <a:p>
            <a:r>
              <a:rPr lang="en-US" altLang="zh-CN">
                <a:latin typeface="Arial" panose="020B0604020202020204" pitchFamily="34" charset="0"/>
              </a:rPr>
              <a:t>The other is throughput…;</a:t>
            </a:r>
            <a:endParaRPr lang="zh-CN" altLang="en-US">
              <a:latin typeface="Arial" panose="020B0604020202020204" pitchFamily="34" charset="0"/>
            </a:endParaRPr>
          </a:p>
        </p:txBody>
      </p:sp>
      <p:sp>
        <p:nvSpPr>
          <p:cNvPr id="1679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9F70D86-368D-1745-9CB8-D976CFD47C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AD0E87B-C28E-7440-A16B-646FAA8B71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five rapidly changing implementation technologies that are critical to modern computer implementations;</a:t>
            </a:r>
            <a:endParaRPr lang="en-US" altLang="zh-CN">
              <a:latin typeface="Arial" panose="020B0604020202020204" pitchFamily="34" charset="0"/>
            </a:endParaRPr>
          </a:p>
          <a:p>
            <a:pPr eaLnBrk="1" hangingPunct="1"/>
            <a:r>
              <a:rPr lang="en-US" altLang="zh-CN">
                <a:latin typeface="Arial" panose="020B0604020202020204" pitchFamily="34" charset="0"/>
              </a:rPr>
              <a:t>Next, We’ll present their key properties or high level description;</a:t>
            </a:r>
            <a:endParaRPr lang="en-US" altLang="zh-CN">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noChangeArrowheads="1" noTextEdit="1"/>
          </p:cNvSpPr>
          <p:nvPr>
            <p:ph type="sldImg"/>
          </p:nvPr>
        </p:nvSpPr>
        <p:spPr/>
      </p:sp>
      <p:sp>
        <p:nvSpPr>
          <p:cNvPr id="1699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X is faster than Y: the response time or execution time is lower on X than on Y for the given task.</a:t>
            </a:r>
            <a:endParaRPr lang="en-US" altLang="en-US">
              <a:latin typeface="Arial" panose="020B0604020202020204" pitchFamily="34" charset="0"/>
            </a:endParaRPr>
          </a:p>
          <a:p>
            <a:r>
              <a:rPr lang="en-US" altLang="en-US">
                <a:latin typeface="Arial" panose="020B0604020202020204" pitchFamily="34" charset="0"/>
              </a:rPr>
              <a:t>Since execution time is the reciprocal of performance, then the following relationship holds:</a:t>
            </a:r>
            <a:endParaRPr lang="en-US" altLang="en-US">
              <a:latin typeface="Arial" panose="020B0604020202020204" pitchFamily="34" charset="0"/>
            </a:endParaRPr>
          </a:p>
          <a:p>
            <a:r>
              <a:rPr lang="en-US" altLang="en-US">
                <a:latin typeface="Arial" panose="020B0604020202020204" pitchFamily="34" charset="0"/>
              </a:rPr>
              <a:t>The throughput of X is 1.3 times as fast as Y – the number of tasks completed per unit time on computer X is 1.3 times the number completed on Y.</a:t>
            </a:r>
            <a:endParaRPr lang="en-US" altLang="en-US">
              <a:latin typeface="Arial" panose="020B0604020202020204" pitchFamily="34" charset="0"/>
            </a:endParaRPr>
          </a:p>
        </p:txBody>
      </p:sp>
      <p:sp>
        <p:nvSpPr>
          <p:cNvPr id="1699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7188C73-1783-F648-B8E0-5466AF1B3CD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1.17 SPEC2017 programs and the evolution of the SPEC benchmarks over time, with integer programs above the line and floating- point programs below the line. Of the 10 SPEC2017 integer programs, 5 are written in C, 4 in C++., and 1 in Fortran. For the floating-point programs, the split is 3 in Fortran, 2 in C++, 2 in C, and 6 in mixed C, C++, and Fortran. The figure shows all 82 of the programs in the 1989, 1992, 1995, 2000, 2006, and 2017 releases. </a:t>
            </a:r>
            <a:r>
              <a:rPr lang="en-US" sz="1200" kern="1200" dirty="0" err="1">
                <a:solidFill>
                  <a:schemeClr val="tx1"/>
                </a:solidFill>
                <a:effectLst/>
                <a:latin typeface="Arial" panose="020B0604020202020204" pitchFamily="34" charset="0"/>
                <a:ea typeface="宋体" panose="02010600030101010101" pitchFamily="2" charset="-122"/>
                <a:cs typeface="+mn-cs"/>
              </a:rPr>
              <a:t>Gcc</a:t>
            </a:r>
            <a:r>
              <a:rPr lang="en-US" sz="1200" kern="1200" dirty="0">
                <a:solidFill>
                  <a:schemeClr val="tx1"/>
                </a:solidFill>
                <a:effectLst/>
                <a:latin typeface="Arial" panose="020B0604020202020204" pitchFamily="34" charset="0"/>
                <a:ea typeface="宋体" panose="02010600030101010101" pitchFamily="2" charset="-122"/>
                <a:cs typeface="+mn-cs"/>
              </a:rPr>
              <a:t>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a:t>
            </a:r>
            <a:r>
              <a:rPr lang="en-US" sz="1200" kern="1200" dirty="0" err="1">
                <a:solidFill>
                  <a:schemeClr val="tx1"/>
                </a:solidFill>
                <a:effectLst/>
                <a:latin typeface="Arial" panose="020B0604020202020204" pitchFamily="34" charset="0"/>
                <a:ea typeface="宋体" panose="02010600030101010101" pitchFamily="2" charset="-122"/>
                <a:cs typeface="+mn-cs"/>
              </a:rPr>
              <a:t>fpppp</a:t>
            </a:r>
            <a:r>
              <a:rPr lang="en-US" sz="1200" kern="1200" dirty="0">
                <a:solidFill>
                  <a:schemeClr val="tx1"/>
                </a:solidFill>
                <a:effectLst/>
                <a:latin typeface="Arial" panose="020B0604020202020204" pitchFamily="34" charset="0"/>
                <a:ea typeface="宋体" panose="02010600030101010101" pitchFamily="2" charset="-122"/>
                <a:cs typeface="+mn-cs"/>
              </a:rPr>
              <a:t> is not a CFD code like </a:t>
            </a:r>
            <a:r>
              <a:rPr lang="en-US" sz="1200" kern="1200" dirty="0" err="1">
                <a:solidFill>
                  <a:schemeClr val="tx1"/>
                </a:solidFill>
                <a:effectLst/>
                <a:latin typeface="Arial" panose="020B0604020202020204" pitchFamily="34" charset="0"/>
                <a:ea typeface="宋体" panose="02010600030101010101" pitchFamily="2" charset="-122"/>
                <a:cs typeface="+mn-cs"/>
              </a:rPr>
              <a:t>bwaves</a:t>
            </a: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ChangeArrowheads="1" noTextEdit="1"/>
          </p:cNvSpPr>
          <p:nvPr>
            <p:ph type="sldImg"/>
          </p:nvPr>
        </p:nvSpPr>
        <p:spPr/>
      </p:sp>
      <p:sp>
        <p:nvSpPr>
          <p:cNvPr id="1249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guiding principle of reporting performance measurements should be repro- </a:t>
            </a:r>
            <a:r>
              <a:rPr lang="en-US" sz="1200" kern="1200" dirty="0" err="1">
                <a:solidFill>
                  <a:schemeClr val="tx1"/>
                </a:solidFill>
                <a:effectLst/>
                <a:latin typeface="Arial" panose="020B0604020202020204" pitchFamily="34" charset="0"/>
                <a:ea typeface="宋体" panose="02010600030101010101" pitchFamily="2" charset="-122"/>
                <a:cs typeface="+mn-cs"/>
              </a:rPr>
              <a:t>ducibility</a:t>
            </a:r>
            <a:r>
              <a:rPr lang="en-US" sz="1200" kern="1200" dirty="0">
                <a:solidFill>
                  <a:schemeClr val="tx1"/>
                </a:solidFill>
                <a:effectLst/>
                <a:latin typeface="Arial" panose="020B0604020202020204" pitchFamily="34" charset="0"/>
                <a:ea typeface="宋体" panose="02010600030101010101" pitchFamily="2" charset="-122"/>
                <a:cs typeface="+mn-cs"/>
              </a:rPr>
              <a:t>—list everything another experimenter would need to duplicate the results. A SPEC benchmark report requires an extensive description of the com- </a:t>
            </a:r>
            <a:r>
              <a:rPr lang="en-US" sz="1200" kern="1200" dirty="0" err="1">
                <a:solidFill>
                  <a:schemeClr val="tx1"/>
                </a:solidFill>
                <a:effectLst/>
                <a:latin typeface="Arial" panose="020B0604020202020204" pitchFamily="34" charset="0"/>
                <a:ea typeface="宋体" panose="02010600030101010101" pitchFamily="2" charset="-122"/>
                <a:cs typeface="+mn-cs"/>
              </a:rPr>
              <a:t>puter</a:t>
            </a:r>
            <a:r>
              <a:rPr lang="en-US" sz="1200" kern="1200" dirty="0">
                <a:solidFill>
                  <a:schemeClr val="tx1"/>
                </a:solidFill>
                <a:effectLst/>
                <a:latin typeface="Arial" panose="020B0604020202020204" pitchFamily="34" charset="0"/>
                <a:ea typeface="宋体" panose="02010600030101010101" pitchFamily="2" charset="-122"/>
                <a:cs typeface="+mn-cs"/>
              </a:rPr>
              <a:t> and the compiler flags, as well as the publication of both the baseline and the optimized results. In addition to hardware, software, and baseline tuning parameter descriptions, a SPEC report contains the actual performance times, shown both in tabular form and as a graph. A TPC benchmark report is even more complete, because it must include results of a benchmarking audit and cost information. These reports are excellent sources for finding the real costs of com- </a:t>
            </a:r>
            <a:r>
              <a:rPr lang="en-US" sz="1200" kern="1200" dirty="0" err="1">
                <a:solidFill>
                  <a:schemeClr val="tx1"/>
                </a:solidFill>
                <a:effectLst/>
                <a:latin typeface="Arial" panose="020B0604020202020204" pitchFamily="34" charset="0"/>
                <a:ea typeface="宋体" panose="02010600030101010101" pitchFamily="2" charset="-122"/>
                <a:cs typeface="+mn-cs"/>
              </a:rPr>
              <a:t>puting</a:t>
            </a:r>
            <a:r>
              <a:rPr lang="en-US" sz="1200" kern="1200" dirty="0">
                <a:solidFill>
                  <a:schemeClr val="tx1"/>
                </a:solidFill>
                <a:effectLst/>
                <a:latin typeface="Arial" panose="020B0604020202020204" pitchFamily="34" charset="0"/>
                <a:ea typeface="宋体" panose="02010600030101010101" pitchFamily="2" charset="-122"/>
                <a:cs typeface="+mn-cs"/>
              </a:rPr>
              <a:t> systems, since manufacturers compete on high performance and cost- performance. </a:t>
            </a:r>
            <a:endParaRPr lang="en-US" dirty="0"/>
          </a:p>
          <a:p>
            <a:endParaRPr lang="en-US" altLang="en-US" dirty="0">
              <a:latin typeface="Arial" panose="020B0604020202020204" pitchFamily="34" charset="0"/>
            </a:endParaRPr>
          </a:p>
        </p:txBody>
      </p:sp>
      <p:sp>
        <p:nvSpPr>
          <p:cNvPr id="1249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ChangeArrowheads="1" noTextEdit="1"/>
          </p:cNvSpPr>
          <p:nvPr>
            <p:ph type="sldImg"/>
          </p:nvPr>
        </p:nvSpPr>
        <p:spPr/>
      </p:sp>
      <p:sp>
        <p:nvSpPr>
          <p:cNvPr id="1249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panose="020B0604020202020204" pitchFamily="34" charset="0"/>
                <a:ea typeface="宋体" panose="02010600030101010101" pitchFamily="2" charset="-122"/>
                <a:cs typeface="+mn-cs"/>
              </a:rPr>
              <a:t>SPECRatio</a:t>
            </a:r>
            <a:r>
              <a:rPr lang="en-US" sz="1200" kern="1200" dirty="0">
                <a:solidFill>
                  <a:schemeClr val="tx1"/>
                </a:solidFill>
                <a:effectLst/>
                <a:latin typeface="Arial" panose="020B0604020202020204" pitchFamily="34" charset="0"/>
                <a:ea typeface="宋体" panose="02010600030101010101"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US" altLang="en-US" dirty="0">
              <a:latin typeface="Arial" panose="020B0604020202020204" pitchFamily="34" charset="0"/>
            </a:endParaRPr>
          </a:p>
        </p:txBody>
      </p:sp>
      <p:sp>
        <p:nvSpPr>
          <p:cNvPr id="1249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ChangeArrowheads="1" noTextEdit="1"/>
          </p:cNvSpPr>
          <p:nvPr>
            <p:ph type="sldImg"/>
          </p:nvPr>
        </p:nvSpPr>
        <p:spPr/>
      </p:sp>
      <p:sp>
        <p:nvSpPr>
          <p:cNvPr id="1249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panose="020B0604020202020204" pitchFamily="34" charset="0"/>
                <a:ea typeface="宋体" panose="02010600030101010101" pitchFamily="2" charset="-122"/>
                <a:cs typeface="+mn-cs"/>
              </a:rPr>
              <a:t>SPECRatio</a:t>
            </a:r>
            <a:r>
              <a:rPr lang="en-US" sz="1200" kern="1200" dirty="0">
                <a:solidFill>
                  <a:schemeClr val="tx1"/>
                </a:solidFill>
                <a:effectLst/>
                <a:latin typeface="Arial" panose="020B0604020202020204" pitchFamily="34" charset="0"/>
                <a:ea typeface="宋体" panose="02010600030101010101"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US" altLang="en-US" dirty="0">
              <a:latin typeface="Arial" panose="020B0604020202020204" pitchFamily="34" charset="0"/>
            </a:endParaRPr>
          </a:p>
        </p:txBody>
      </p:sp>
      <p:sp>
        <p:nvSpPr>
          <p:cNvPr id="1249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B6BC4E3-95E9-2A4E-BF9C-515EEBABD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4" name="Rectangle 2"/>
          <p:cNvSpPr>
            <a:spLocks noGrp="1" noRot="1" noChangeAspect="1" noChangeArrowheads="1" noTextEdit="1"/>
          </p:cNvSpPr>
          <p:nvPr>
            <p:ph type="sldImg"/>
          </p:nvPr>
        </p:nvSpPr>
        <p:spPr/>
      </p:sp>
      <p:sp>
        <p:nvSpPr>
          <p:cNvPr id="172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we have seen how to define, measure, and summarize/report performance, cost, dependability, energy, and power,</a:t>
            </a:r>
            <a:endParaRPr lang="en-US" altLang="zh-CN">
              <a:latin typeface="Arial" panose="020B0604020202020204" pitchFamily="34" charset="0"/>
            </a:endParaRPr>
          </a:p>
          <a:p>
            <a:pPr eaLnBrk="1" hangingPunct="1"/>
            <a:r>
              <a:rPr lang="en-US" altLang="zh-CN">
                <a:latin typeface="Arial" panose="020B0604020202020204" pitchFamily="34" charset="0"/>
              </a:rPr>
              <a:t>We can explore guidelines and principals that are useful in the design and analysis of computers.</a:t>
            </a:r>
            <a:endParaRPr lang="en-US" altLang="zh-CN">
              <a:latin typeface="Arial" panose="020B0604020202020204" pitchFamily="34" charset="0"/>
            </a:endParaRPr>
          </a:p>
          <a:p>
            <a:pPr eaLnBrk="1" hangingPunct="1"/>
            <a:r>
              <a:rPr lang="en-US" altLang="zh-CN">
                <a:latin typeface="Arial" panose="020B0604020202020204" pitchFamily="34" charset="0"/>
              </a:rPr>
              <a:t>Which are called quantitative principles;</a:t>
            </a:r>
            <a:endParaRPr lang="en-US" altLang="zh-CN">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ChangeArrowheads="1" noTextEdit="1"/>
          </p:cNvSpPr>
          <p:nvPr>
            <p:ph type="sldImg"/>
          </p:nvPr>
        </p:nvSpPr>
        <p:spPr/>
      </p:sp>
      <p:sp>
        <p:nvSpPr>
          <p:cNvPr id="1740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Parallelism – lec02: </a:t>
            </a:r>
            <a:endParaRPr lang="en-US" altLang="en-US">
              <a:latin typeface="Arial" panose="020B0604020202020204" pitchFamily="34" charset="0"/>
            </a:endParaRPr>
          </a:p>
          <a:p>
            <a:pPr eaLnBrk="1" hangingPunct="1"/>
            <a:r>
              <a:rPr lang="en-US" altLang="zh-CN">
                <a:latin typeface="Arial" panose="020B0604020202020204" pitchFamily="34" charset="0"/>
              </a:rPr>
              <a:t>ILP: Instruction-Level Parallelism</a:t>
            </a:r>
            <a:endParaRPr lang="en-US" altLang="zh-CN">
              <a:latin typeface="Arial" panose="020B0604020202020204" pitchFamily="34" charset="0"/>
            </a:endParaRPr>
          </a:p>
          <a:p>
            <a:pPr eaLnBrk="1" hangingPunct="1"/>
            <a:r>
              <a:rPr lang="en-US" altLang="zh-CN">
                <a:latin typeface="Arial" panose="020B0604020202020204" pitchFamily="34" charset="0"/>
              </a:rPr>
              <a:t>Vector Architectures, GPUs, and MM</a:t>
            </a:r>
            <a:endParaRPr lang="en-US" altLang="zh-CN">
              <a:latin typeface="Arial" panose="020B0604020202020204" pitchFamily="34" charset="0"/>
            </a:endParaRPr>
          </a:p>
          <a:p>
            <a:pPr eaLnBrk="1" hangingPunct="1"/>
            <a:r>
              <a:rPr lang="en-US" altLang="zh-CN">
                <a:latin typeface="Arial" panose="020B0604020202020204" pitchFamily="34" charset="0"/>
              </a:rPr>
              <a:t>TLP: Thread-Level Parallelism</a:t>
            </a:r>
            <a:endParaRPr lang="en-US" altLang="zh-CN">
              <a:latin typeface="Arial" panose="020B0604020202020204" pitchFamily="34" charset="0"/>
            </a:endParaRPr>
          </a:p>
          <a:p>
            <a:pPr eaLnBrk="1" hangingPunct="1"/>
            <a:r>
              <a:rPr lang="en-US" altLang="zh-CN">
                <a:latin typeface="Arial" panose="020B0604020202020204" pitchFamily="34" charset="0"/>
              </a:rPr>
              <a:t>RLP: Request-Level Parallelism</a:t>
            </a:r>
            <a:endParaRPr lang="en-US" altLang="zh-CN">
              <a:latin typeface="Arial" panose="020B0604020202020204" pitchFamily="34" charset="0"/>
            </a:endParaRPr>
          </a:p>
          <a:p>
            <a:endParaRPr lang="en-US" altLang="en-US">
              <a:latin typeface="Arial" panose="020B0604020202020204" pitchFamily="34" charset="0"/>
            </a:endParaRPr>
          </a:p>
        </p:txBody>
      </p:sp>
      <p:sp>
        <p:nvSpPr>
          <p:cNvPr id="1740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144668-F227-664A-A6AA-00BD9877BF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ChangeArrowheads="1" noTextEdit="1"/>
          </p:cNvSpPr>
          <p:nvPr>
            <p:ph type="sldImg"/>
          </p:nvPr>
        </p:nvSpPr>
        <p:spPr/>
      </p:sp>
      <p:sp>
        <p:nvSpPr>
          <p:cNvPr id="1761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widely held rule of thumb is that a program spends 90% of its execution time in only 10% of the code.</a:t>
            </a:r>
            <a:endParaRPr lang="en-US" altLang="zh-CN">
              <a:latin typeface="Arial" panose="020B0604020202020204" pitchFamily="34" charset="0"/>
            </a:endParaRPr>
          </a:p>
          <a:p>
            <a:endParaRPr lang="en-US" altLang="en-US">
              <a:latin typeface="Arial" panose="020B0604020202020204" pitchFamily="34" charset="0"/>
            </a:endParaRPr>
          </a:p>
        </p:txBody>
      </p:sp>
      <p:sp>
        <p:nvSpPr>
          <p:cNvPr id="1761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47E214D-5E5C-B842-96D9-C5B3EF3015B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noChangeArrowheads="1" noTextEdit="1"/>
          </p:cNvSpPr>
          <p:nvPr>
            <p:ph type="sldImg"/>
          </p:nvPr>
        </p:nvSpPr>
        <p:spPr/>
      </p:sp>
      <p:sp>
        <p:nvSpPr>
          <p:cNvPr id="1781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a:t>
            </a:r>
            <a:r>
              <a:rPr lang="en-US" altLang="en-US">
                <a:latin typeface="Arial" panose="020B0604020202020204" pitchFamily="34" charset="0"/>
              </a:rPr>
              <a:t>Perhaps the most important and pervasive principle of computer design is to focus on the common case: in making a design trade-off, favor the frequent case over the infrequent case. This principle applies when determining how to spend resources, because the impact of the improvement is higher if the occurrence is commonplace. </a:t>
            </a:r>
            <a:r>
              <a:rPr lang="en-US" altLang="zh-CN">
                <a:latin typeface="Arial" panose="020B0604020202020204" pitchFamily="34" charset="0"/>
              </a:rPr>
              <a:t>)</a:t>
            </a:r>
            <a:endParaRPr lang="zh-CN" altLang="en-US">
              <a:latin typeface="Arial" panose="020B0604020202020204" pitchFamily="34" charset="0"/>
            </a:endParaRPr>
          </a:p>
        </p:txBody>
      </p:sp>
      <p:sp>
        <p:nvSpPr>
          <p:cNvPr id="1781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5BA71CA-3134-CC4D-8B21-79FF5C2EA5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幻灯片图像占位符 1"/>
          <p:cNvSpPr>
            <a:spLocks noGrp="1" noRot="1" noChangeAspect="1" noChangeArrowheads="1" noTextEdit="1"/>
          </p:cNvSpPr>
          <p:nvPr>
            <p:ph type="sldImg"/>
          </p:nvPr>
        </p:nvSpPr>
        <p:spPr/>
      </p:sp>
      <p:sp>
        <p:nvSpPr>
          <p:cNvPr id="1802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a:t>
            </a:r>
            <a:r>
              <a:rPr lang="en-US" altLang="en-US">
                <a:latin typeface="Arial" panose="020B0604020202020204" pitchFamily="34" charset="0"/>
              </a:rPr>
              <a:t>In applying this simply principle, we have to decide what the common case is and how much performance can be improved by making that case faster</a:t>
            </a:r>
            <a:r>
              <a:rPr lang="en-US" altLang="zh-CN">
                <a:latin typeface="Arial" panose="020B0604020202020204" pitchFamily="34" charset="0"/>
              </a:rPr>
              <a:t>)</a:t>
            </a:r>
            <a:endParaRPr lang="zh-CN" altLang="en-US">
              <a:latin typeface="Arial" panose="020B0604020202020204" pitchFamily="34" charset="0"/>
            </a:endParaRPr>
          </a:p>
        </p:txBody>
      </p:sp>
      <p:sp>
        <p:nvSpPr>
          <p:cNvPr id="1802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9E090B4-80E4-C14A-8746-580CA3E891D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BC0C743-DCAD-E843-A495-B5110E65A2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 very important concept for integrated circuit logic technology is Moore’s law.</a:t>
            </a:r>
            <a:endParaRPr lang="en-US" altLang="zh-CN" dirty="0">
              <a:latin typeface="Arial" panose="020B0604020202020204" pitchFamily="34" charset="0"/>
            </a:endParaRPr>
          </a:p>
          <a:p>
            <a:pPr eaLnBrk="1" hangingPunct="1"/>
            <a:r>
              <a:rPr lang="en-US" altLang="zh-CN" dirty="0">
                <a:latin typeface="Arial" panose="020B0604020202020204" pitchFamily="34" charset="0"/>
              </a:rPr>
              <a:t>It captures the evolving trends of circuit capacity.</a:t>
            </a:r>
            <a:endParaRPr lang="en-US" altLang="zh-CN" dirty="0">
              <a:latin typeface="Arial" panose="020B0604020202020204" pitchFamily="34" charset="0"/>
            </a:endParaRPr>
          </a:p>
          <a:p>
            <a:pPr eaLnBrk="1" hangingPunct="1"/>
            <a:r>
              <a:rPr lang="en-US" altLang="zh-CN" dirty="0">
                <a:latin typeface="Arial" panose="020B0604020202020204" pitchFamily="34" charset="0"/>
              </a:rPr>
              <a:t>Specifically, it suggests that transistor count on a chip doubles about every two years. </a:t>
            </a:r>
            <a:endParaRPr lang="en-US" altLang="zh-CN" dirty="0">
              <a:latin typeface="Arial" panose="020B0604020202020204" pitchFamily="34" charset="0"/>
            </a:endParaRPr>
          </a:p>
          <a:p>
            <a:pPr eaLnBrk="1" hangingPunct="1"/>
            <a:r>
              <a:rPr lang="en-US" altLang="zh-CN" dirty="0">
                <a:latin typeface="Arial" panose="020B0604020202020204" pitchFamily="34" charset="0"/>
              </a:rPr>
              <a:t>You can clearly observe such trend from this figure.</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US" dirty="0">
                <a:latin typeface="Arial" panose="020B0604020202020204" pitchFamily="34" charset="0"/>
              </a:rPr>
              <a:t>Historically, transistor density increased by about 35% per year, quadrupling somewhat over four years. Increases in die size are less predictable and slower, ranging from 10% to 20% per year. The combined effect was a traditional growth rate in transistor count on a chip of about 40%–55% per year, or doubling every 18–24 months.</a:t>
            </a:r>
            <a:r>
              <a:rPr lang="en-US" altLang="zh-CN" dirty="0">
                <a:latin typeface="Arial" panose="020B0604020202020204" pitchFamily="34" charset="0"/>
              </a:rPr>
              <a:t>)</a:t>
            </a:r>
            <a:endParaRPr lang="en-US" altLang="zh-CN"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p:cNvSpPr>
            <a:spLocks noGrp="1" noRot="1" noChangeAspect="1" noChangeArrowheads="1" noTextEdit="1"/>
          </p:cNvSpPr>
          <p:nvPr>
            <p:ph type="sldImg"/>
          </p:nvPr>
        </p:nvSpPr>
        <p:spPr/>
      </p:sp>
      <p:sp>
        <p:nvSpPr>
          <p:cNvPr id="182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US">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endParaRPr lang="en-US" altLang="zh-CN">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p:cNvSpPr>
            <a:spLocks noGrp="1" noRot="1" noChangeAspect="1" noChangeArrowheads="1" noTextEdit="1"/>
          </p:cNvSpPr>
          <p:nvPr>
            <p:ph type="sldImg"/>
          </p:nvPr>
        </p:nvSpPr>
        <p:spPr/>
      </p:sp>
      <p:sp>
        <p:nvSpPr>
          <p:cNvPr id="182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US">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endParaRPr lang="en-US" altLang="zh-CN">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DC2F08C-1C5A-1348-8E03-81401EEBFE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2" name="Rectangle 2"/>
          <p:cNvSpPr>
            <a:spLocks noGrp="1" noRot="1" noChangeAspect="1" noChangeArrowheads="1" noTextEdit="1"/>
          </p:cNvSpPr>
          <p:nvPr>
            <p:ph type="sldImg"/>
          </p:nvPr>
        </p:nvSpPr>
        <p:spPr/>
      </p:sp>
      <p:sp>
        <p:nvSpPr>
          <p:cNvPr id="184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US">
                <a:latin typeface="Arial" panose="020B0604020202020204" pitchFamily="34" charset="0"/>
              </a:rPr>
              <a:t>The fraction of the computation time in the original computer that can be con- verted to take advantage of the enhancement; </a:t>
            </a:r>
            <a:endParaRPr lang="en-US" altLang="en-US">
              <a:latin typeface="Arial" panose="020B0604020202020204" pitchFamily="34" charset="0"/>
            </a:endParaRPr>
          </a:p>
          <a:p>
            <a:pPr eaLnBrk="1" hangingPunct="1"/>
            <a:r>
              <a:rPr lang="en-US" altLang="zh-CN">
                <a:latin typeface="Arial" panose="020B0604020202020204" pitchFamily="34" charset="0"/>
              </a:rPr>
              <a:t>Speedup-enhanced: </a:t>
            </a:r>
            <a:r>
              <a:rPr lang="en-US" altLang="en-US">
                <a:latin typeface="Arial" panose="020B0604020202020204" pitchFamily="34" charset="0"/>
              </a:rPr>
              <a:t>The improvement gained by the enhanced execution mode, that is, how much faster the task would run if the enhanced mode were used for the entire program;</a:t>
            </a:r>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Then the execution time using the original computer with the enhanced mode will be the time spent using the unenhanced portion of the computer plus the time spent using the enhancement.</a:t>
            </a:r>
            <a:endParaRPr lang="en-US" altLang="en-US">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overall speed up is the ration of the execution time.</a:t>
            </a:r>
            <a:endParaRPr lang="en-US" altLang="zh-CN">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important corollary of Amdahl’s Law is that if an enhancement is usable only for a fraction of a task, then we can’t speed up the task by more than the reciprocal of 1 minus that fraction.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ChangeArrowheads="1" noTextEdit="1"/>
          </p:cNvSpPr>
          <p:nvPr>
            <p:ph type="sldImg"/>
          </p:nvPr>
        </p:nvSpPr>
        <p:spPr/>
      </p:sp>
      <p:sp>
        <p:nvSpPr>
          <p:cNvPr id="1904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04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2AC42F5-0D31-5B4E-A7DC-763060D1AA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p:cNvSpPr>
            <a:spLocks noGrp="1" noRot="1" noChangeAspect="1" noChangeArrowheads="1" noTextEdit="1"/>
          </p:cNvSpPr>
          <p:nvPr>
            <p:ph type="sldImg"/>
          </p:nvPr>
        </p:nvSpPr>
        <p:spPr/>
      </p:sp>
      <p:sp>
        <p:nvSpPr>
          <p:cNvPr id="19251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251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A619A47-C6FC-8E4E-AD8C-85FB91C1F9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ChangeArrowheads="1" noTextEdit="1"/>
          </p:cNvSpPr>
          <p:nvPr>
            <p:ph type="sldImg"/>
          </p:nvPr>
        </p:nvSpPr>
        <p:spPr/>
      </p:sp>
      <p:sp>
        <p:nvSpPr>
          <p:cNvPr id="1945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45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BB1E69-0192-CD40-A20B-7296728993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23BD3C3-F4B1-EB4A-9305-2A15BE8E7F3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4AD44FE-3065-3E4D-9BB1-5F14BA6BC98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0A6EADD-122E-C141-975B-1084A22C292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5DE7C15-0448-1941-8771-BFE83D49985F}"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C6E737B-57EC-3F46-BC74-686E680CC1F4}"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29E6761-7714-514C-AB3F-E743B6334E55}"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E890254-3308-1E4F-A8C4-30F63CA1F001}"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EB4571A-DA06-5344-8297-07C768B39477}"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3B6B69D8-A3FF-034E-BB90-AD23AA5FC79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7C47178-74D9-284A-B8C5-398FB61AF9EE}"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F315A53-CD3A-2A41-97A1-DF361D3D4D8D}"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EA83593B-2DAF-0842-9FD7-026E142C0B6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6.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youtube.com/watch?v=XuGII3MzBic&amp;list=PLFxLsR2YiHIP7YIUA7zL4QehDiPe7u27g" TargetMode="External"/><Relationship Id="rId3" Type="http://schemas.openxmlformats.org/officeDocument/2006/relationships/hyperlink" Target="http://research.microsoft.com/apps/video/default.aspx?id=221317" TargetMode="External"/><Relationship Id="rId2" Type="http://schemas.openxmlformats.org/officeDocument/2006/relationships/hyperlink" Target="http://research.microsoft.com/apps/video/default.aspx?id=221327" TargetMode="External"/><Relationship Id="rId1" Type="http://schemas.openxmlformats.org/officeDocument/2006/relationships/hyperlink" Target="http://www.cs.virginia.edu/~robins/YouAndYourResearch.html" TargetMode="Externa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umpu.com/en/document/read/58012931/do-good-research"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2.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endParaRPr lang="en-US" altLang="zh-CN" dirty="0"/>
          </a:p>
        </p:txBody>
      </p:sp>
      <p:sp>
        <p:nvSpPr>
          <p:cNvPr id="14338" name="Rectangle 3"/>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03</a:t>
            </a:r>
            <a:endParaRPr kumimoji="0" lang="zh-CN" altLang="en-US" sz="36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Content Placeholder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252413"/>
            <a:ext cx="9144000" cy="6605587"/>
          </a:xfrm>
        </p:spPr>
      </p:pic>
      <p:sp>
        <p:nvSpPr>
          <p:cNvPr id="6" name="TextBox 5"/>
          <p:cNvSpPr txBox="1"/>
          <p:nvPr/>
        </p:nvSpPr>
        <p:spPr>
          <a:xfrm>
            <a:off x="4468813" y="4876800"/>
            <a:ext cx="4675187" cy="1077913"/>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Moore’s Law</a:t>
            </a:r>
            <a:endPar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a:t>
            </a:r>
            <a:r>
              <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nded around 2015</a:t>
            </a:r>
            <a:endPar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21538" y="4191000"/>
            <a:ext cx="6850862" cy="2692479"/>
          </a:xfrm>
          <a:prstGeom prst="rect">
            <a:avLst/>
          </a:prstGeom>
        </p:spPr>
      </p:pic>
      <p:sp>
        <p:nvSpPr>
          <p:cNvPr id="3" name="Content Placeholder 2"/>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endParaRPr lang="en-US" dirty="0"/>
          </a:p>
          <a:p>
            <a:pPr marL="0" indent="0">
              <a:buNone/>
            </a:pPr>
            <a:endParaRPr lang="en-US" dirty="0"/>
          </a:p>
          <a:p>
            <a:pPr marL="0" indent="0">
              <a:buNone/>
            </a:pPr>
            <a:endParaRPr lang="en-US" sz="2000" dirty="0"/>
          </a:p>
          <a:p>
            <a:r>
              <a:rPr lang="en-US" dirty="0"/>
              <a:t>Compare performance of two computers</a:t>
            </a: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914400" y="2590800"/>
            <a:ext cx="4191000" cy="1025831"/>
          </a:xfrm>
          <a:prstGeom prst="rect">
            <a:avLst/>
          </a:prstGeom>
        </p:spPr>
      </p:pic>
      <p:sp>
        <p:nvSpPr>
          <p:cNvPr id="2" name="Title 1"/>
          <p:cNvSpPr>
            <a:spLocks noGrp="1"/>
          </p:cNvSpPr>
          <p:nvPr>
            <p:ph type="title"/>
          </p:nvPr>
        </p:nvSpPr>
        <p:spPr/>
        <p:txBody>
          <a:bodyPr/>
          <a:lstStyle/>
          <a:p>
            <a:r>
              <a:rPr lang="en-US" dirty="0"/>
              <a:t>Compare Performance</a:t>
            </a:r>
            <a:endParaRPr lang="en-US" dirty="0"/>
          </a:p>
        </p:txBody>
      </p:sp>
      <p:sp>
        <p:nvSpPr>
          <p:cNvPr id="6" name="Rectangle 2"/>
          <p:cNvSpPr txBox="1">
            <a:spLocks noChangeArrowheads="1"/>
          </p:cNvSpPr>
          <p:nvPr/>
        </p:nvSpPr>
        <p:spPr bwMode="auto">
          <a:xfrm>
            <a:off x="6172200" y="43434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sz="2400" kern="0" dirty="0">
                <a:solidFill>
                  <a:srgbClr val="00B0F0"/>
                </a:solidFill>
              </a:rPr>
              <a:t>reference computer is irrelevant</a:t>
            </a:r>
            <a:endParaRPr lang="en-US" altLang="zh-CN" sz="2400" kern="0" dirty="0">
              <a:solidFill>
                <a:srgbClr val="00B0F0"/>
              </a:solidFill>
            </a:endParaRPr>
          </a:p>
        </p:txBody>
      </p:sp>
      <p:sp>
        <p:nvSpPr>
          <p:cNvPr id="7" name="Oval 6"/>
          <p:cNvSpPr/>
          <p:nvPr/>
        </p:nvSpPr>
        <p:spPr>
          <a:xfrm>
            <a:off x="5791199" y="5791200"/>
            <a:ext cx="2286001" cy="1045516"/>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Finally,</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quantitative principles</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of computer design</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73058" name="Rectangle 3"/>
          <p:cNvSpPr>
            <a:spLocks noGrp="1" noChangeArrowheads="1"/>
          </p:cNvSpPr>
          <p:nvPr>
            <p:ph type="body" idx="1"/>
          </p:nvPr>
        </p:nvSpPr>
        <p:spPr/>
        <p:txBody>
          <a:bodyPr/>
          <a:lstStyle/>
          <a:p>
            <a:pPr eaLnBrk="1" hangingPunct="1"/>
            <a:r>
              <a:rPr lang="en-US" altLang="zh-CN" b="1"/>
              <a:t>Parallelism</a:t>
            </a:r>
            <a:endParaRPr lang="en-US" altLang="zh-CN" b="1"/>
          </a:p>
          <a:p>
            <a:pPr eaLnBrk="1" hangingPunct="1"/>
            <a:endParaRPr lang="en-US" altLang="zh-CN"/>
          </a:p>
          <a:p>
            <a:pPr eaLnBrk="1" hangingPunct="1"/>
            <a:r>
              <a:rPr lang="en-US" altLang="zh-CN" b="1"/>
              <a:t>Locality</a:t>
            </a:r>
            <a:endParaRPr lang="en-US" altLang="zh-CN" b="1"/>
          </a:p>
          <a:p>
            <a:pPr eaLnBrk="1" hangingPunct="1">
              <a:buFontTx/>
              <a:buNone/>
            </a:pPr>
            <a:r>
              <a:rPr lang="en-US" altLang="zh-CN"/>
              <a:t>	</a:t>
            </a:r>
            <a:r>
              <a:rPr lang="en-US" altLang="zh-CN" b="1"/>
              <a:t>temporal locality:</a:t>
            </a:r>
            <a:r>
              <a:rPr lang="en-US" altLang="zh-CN"/>
              <a:t> recently accessed items are likely to be accessed in the near future;</a:t>
            </a:r>
            <a:endParaRPr lang="en-US" altLang="zh-CN"/>
          </a:p>
          <a:p>
            <a:pPr eaLnBrk="1" hangingPunct="1">
              <a:buFontTx/>
              <a:buNone/>
            </a:pPr>
            <a:r>
              <a:rPr lang="en-US" altLang="zh-CN"/>
              <a:t>	</a:t>
            </a:r>
            <a:r>
              <a:rPr lang="en-US" altLang="zh-CN" b="1"/>
              <a:t>spatial locality:</a:t>
            </a:r>
            <a:r>
              <a:rPr lang="en-US" altLang="zh-CN"/>
              <a:t> items whose addresses are near one another tend to be referenced close together in time</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75106" name="Rectangle 3"/>
          <p:cNvSpPr>
            <a:spLocks noGrp="1" noChangeArrowheads="1"/>
          </p:cNvSpPr>
          <p:nvPr>
            <p:ph type="body" idx="1"/>
          </p:nvPr>
        </p:nvSpPr>
        <p:spPr/>
        <p:txBody>
          <a:bodyPr/>
          <a:lstStyle/>
          <a:p>
            <a:pPr eaLnBrk="1" hangingPunct="1"/>
            <a:r>
              <a:rPr lang="en-US" altLang="zh-CN" b="1"/>
              <a:t>Parallelism</a:t>
            </a:r>
            <a:endParaRPr lang="en-US" altLang="zh-CN" b="1"/>
          </a:p>
          <a:p>
            <a:pPr eaLnBrk="1" hangingPunct="1"/>
            <a:endParaRPr lang="en-US" altLang="zh-CN"/>
          </a:p>
          <a:p>
            <a:pPr eaLnBrk="1" hangingPunct="1"/>
            <a:r>
              <a:rPr lang="en-US" altLang="zh-CN" b="1"/>
              <a:t>Locality</a:t>
            </a:r>
            <a:endParaRPr lang="en-US" altLang="zh-CN" b="1"/>
          </a:p>
          <a:p>
            <a:pPr eaLnBrk="1" hangingPunct="1">
              <a:buFontTx/>
              <a:buNone/>
            </a:pPr>
            <a:r>
              <a:rPr lang="en-US" altLang="zh-CN"/>
              <a:t>	</a:t>
            </a:r>
            <a:r>
              <a:rPr lang="en-US" altLang="zh-CN" b="1"/>
              <a:t>temporal locality:</a:t>
            </a:r>
            <a:r>
              <a:rPr lang="en-US" altLang="zh-CN"/>
              <a:t> recently accessed items are likely to be accessed in the near future;</a:t>
            </a:r>
            <a:endParaRPr lang="en-US" altLang="zh-CN"/>
          </a:p>
          <a:p>
            <a:pPr eaLnBrk="1" hangingPunct="1">
              <a:buFontTx/>
              <a:buNone/>
            </a:pPr>
            <a:r>
              <a:rPr lang="en-US" altLang="zh-CN"/>
              <a:t>	</a:t>
            </a:r>
            <a:r>
              <a:rPr lang="en-US" altLang="zh-CN" b="1"/>
              <a:t>spatial locality:</a:t>
            </a:r>
            <a:r>
              <a:rPr lang="en-US" altLang="zh-CN"/>
              <a:t> items whose addresses are near one another tend to be referenced close together in time</a:t>
            </a:r>
            <a:endParaRPr lang="en-US" altLang="zh-CN"/>
          </a:p>
        </p:txBody>
      </p:sp>
      <p:sp>
        <p:nvSpPr>
          <p:cNvPr id="2" name="Cloud Callout 1"/>
          <p:cNvSpPr/>
          <p:nvPr/>
        </p:nvSpPr>
        <p:spPr>
          <a:xfrm>
            <a:off x="3505200" y="1295400"/>
            <a:ext cx="5410200" cy="1828800"/>
          </a:xfrm>
          <a:prstGeom prst="cloudCallout">
            <a:avLst>
              <a:gd name="adj1" fmla="val -63991"/>
              <a:gd name="adj2" fmla="val 437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A</a:t>
            </a:r>
            <a:r>
              <a:rPr kumimoji="0" lang="en-US" sz="18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 program spends </a:t>
            </a:r>
            <a:endParaRPr kumimoji="0" lang="en-US" sz="18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90% of its execution time in only 10% of its code</a:t>
            </a:r>
            <a:endParaRPr kumimoji="0" lang="en-US" sz="18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77154" name="Rectangle 3"/>
          <p:cNvSpPr>
            <a:spLocks noGrp="1" noChangeArrowheads="1"/>
          </p:cNvSpPr>
          <p:nvPr>
            <p:ph type="body" idx="1"/>
          </p:nvPr>
        </p:nvSpPr>
        <p:spPr/>
        <p:txBody>
          <a:bodyPr/>
          <a:lstStyle/>
          <a:p>
            <a:pPr eaLnBrk="1" hangingPunct="1"/>
            <a:r>
              <a:rPr lang="en-US" altLang="zh-CN" b="1"/>
              <a:t>Focus on the Common Case</a:t>
            </a:r>
            <a:endParaRPr lang="en-US" altLang="zh-CN" b="1"/>
          </a:p>
          <a:p>
            <a:pPr eaLnBrk="1" hangingPunct="1">
              <a:buFontTx/>
              <a:buNone/>
            </a:pPr>
            <a:r>
              <a:rPr lang="en-US" altLang="zh-CN"/>
              <a:t>	in making a design trade-off,</a:t>
            </a:r>
            <a:endParaRPr lang="en-US" altLang="zh-CN"/>
          </a:p>
          <a:p>
            <a:pPr eaLnBrk="1" hangingPunct="1">
              <a:buFontTx/>
              <a:buNone/>
            </a:pPr>
            <a:r>
              <a:rPr lang="en-US" altLang="zh-CN"/>
              <a:t>	favor the frequent case over </a:t>
            </a:r>
            <a:endParaRPr lang="en-US" altLang="zh-CN"/>
          </a:p>
          <a:p>
            <a:pPr eaLnBrk="1" hangingPunct="1">
              <a:buFontTx/>
              <a:buNone/>
            </a:pPr>
            <a:r>
              <a:rPr lang="en-US" altLang="zh-CN"/>
              <a:t>	the infrequent case</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79202" name="Rectangle 3"/>
          <p:cNvSpPr>
            <a:spLocks noGrp="1" noChangeArrowheads="1"/>
          </p:cNvSpPr>
          <p:nvPr>
            <p:ph type="body" idx="1"/>
          </p:nvPr>
        </p:nvSpPr>
        <p:spPr/>
        <p:txBody>
          <a:bodyPr/>
          <a:lstStyle/>
          <a:p>
            <a:pPr eaLnBrk="1" hangingPunct="1"/>
            <a:r>
              <a:rPr lang="en-US" altLang="zh-CN" b="1"/>
              <a:t>Focus on the Common Case</a:t>
            </a:r>
            <a:endParaRPr lang="en-US" altLang="zh-CN" b="1"/>
          </a:p>
          <a:p>
            <a:pPr eaLnBrk="1" hangingPunct="1">
              <a:buFontTx/>
              <a:buNone/>
            </a:pPr>
            <a:r>
              <a:rPr lang="en-US" altLang="zh-CN"/>
              <a:t>	in making a design trade-off,</a:t>
            </a:r>
            <a:endParaRPr lang="en-US" altLang="zh-CN"/>
          </a:p>
          <a:p>
            <a:pPr eaLnBrk="1" hangingPunct="1">
              <a:buFontTx/>
              <a:buNone/>
            </a:pPr>
            <a:r>
              <a:rPr lang="en-US" altLang="zh-CN"/>
              <a:t>	favor the frequent case over </a:t>
            </a:r>
            <a:endParaRPr lang="en-US" altLang="zh-CN"/>
          </a:p>
          <a:p>
            <a:pPr eaLnBrk="1" hangingPunct="1">
              <a:buFontTx/>
              <a:buNone/>
            </a:pPr>
            <a:r>
              <a:rPr lang="en-US" altLang="zh-CN"/>
              <a:t>	the infrequent case</a:t>
            </a:r>
            <a:endParaRPr lang="en-US" altLang="zh-CN"/>
          </a:p>
          <a:p>
            <a:pPr eaLnBrk="1" hangingPunct="1">
              <a:buFontTx/>
              <a:buNone/>
            </a:pPr>
            <a:endParaRPr lang="en-US" altLang="zh-CN"/>
          </a:p>
          <a:p>
            <a:pPr eaLnBrk="1" hangingPunct="1"/>
            <a:r>
              <a:rPr lang="en-US" altLang="zh-CN" b="1"/>
              <a:t>How much faster by improving the common case?</a:t>
            </a:r>
            <a:endParaRPr lang="en-US" altLang="zh-CN" b="1"/>
          </a:p>
          <a:p>
            <a:pPr eaLnBrk="1" hangingPunct="1">
              <a:buFontTx/>
              <a:buNone/>
            </a:pPr>
            <a:r>
              <a:rPr lang="en-US" altLang="zh-CN"/>
              <a:t>	</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81251" name="Rectangle 3"/>
          <p:cNvSpPr>
            <a:spLocks noGrp="1" noChangeArrowheads="1"/>
          </p:cNvSpPr>
          <p:nvPr>
            <p:ph type="body" idx="1"/>
          </p:nvPr>
        </p:nvSpPr>
        <p:spPr/>
        <p:txBody>
          <a:bodyPr/>
          <a:lstStyle/>
          <a:p>
            <a:pPr eaLnBrk="1" hangingPunct="1"/>
            <a:r>
              <a:rPr lang="en-US" altLang="zh-CN" b="1" dirty="0">
                <a:solidFill>
                  <a:srgbClr val="00B0F0"/>
                </a:solidFill>
              </a:rPr>
              <a:t>Amdahl’s Law</a:t>
            </a:r>
            <a:r>
              <a:rPr lang="zh-CN" altLang="en-US" b="1" dirty="0">
                <a:solidFill>
                  <a:srgbClr val="00B0F0"/>
                </a:solidFill>
              </a:rPr>
              <a:t>                               </a:t>
            </a:r>
            <a:r>
              <a:rPr lang="en-US" altLang="zh-CN" b="1" dirty="0">
                <a:solidFill>
                  <a:srgbClr val="00B0F0"/>
                </a:solidFill>
              </a:rPr>
              <a:t> </a:t>
            </a:r>
            <a:r>
              <a:rPr lang="en-US" altLang="zh-CN" dirty="0"/>
              <a:t>performance improvement to be gained from using some faster mode of execution is limited by the fraction of the time the faster mode can be used</a:t>
            </a:r>
            <a:endParaRPr lang="en-US" altLang="zh-CN" b="1"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181251" name="Rectangle 3"/>
          <p:cNvSpPr>
            <a:spLocks noGrp="1" noChangeArrowheads="1"/>
          </p:cNvSpPr>
          <p:nvPr>
            <p:ph type="body" idx="1"/>
          </p:nvPr>
        </p:nvSpPr>
        <p:spPr/>
        <p:txBody>
          <a:bodyPr/>
          <a:lstStyle/>
          <a:p>
            <a:pPr eaLnBrk="1" hangingPunct="1"/>
            <a:r>
              <a:rPr lang="en-US" altLang="zh-CN" b="1" dirty="0"/>
              <a:t>Amdahl’s Law</a:t>
            </a:r>
            <a:endParaRPr lang="en-US" altLang="zh-CN" b="1" dirty="0"/>
          </a:p>
        </p:txBody>
      </p:sp>
      <p:sp>
        <p:nvSpPr>
          <p:cNvPr id="181252" name="Oval 6"/>
          <p:cNvSpPr>
            <a:spLocks noChangeArrowheads="1"/>
          </p:cNvSpPr>
          <p:nvPr/>
        </p:nvSpPr>
        <p:spPr bwMode="auto">
          <a:xfrm>
            <a:off x="1447800" y="2725738"/>
            <a:ext cx="1981200" cy="1008062"/>
          </a:xfrm>
          <a:prstGeom prst="ellipse">
            <a:avLst/>
          </a:prstGeom>
          <a:noFill/>
          <a:ln w="381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3" name="Oval 7"/>
          <p:cNvSpPr>
            <a:spLocks noChangeArrowheads="1"/>
          </p:cNvSpPr>
          <p:nvPr/>
        </p:nvSpPr>
        <p:spPr bwMode="auto">
          <a:xfrm>
            <a:off x="1295400" y="4325938"/>
            <a:ext cx="2362200" cy="1008062"/>
          </a:xfrm>
          <a:prstGeom prst="ellipse">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4" name="Line 8"/>
          <p:cNvSpPr>
            <a:spLocks noChangeShapeType="1"/>
          </p:cNvSpPr>
          <p:nvPr/>
        </p:nvSpPr>
        <p:spPr bwMode="auto">
          <a:xfrm>
            <a:off x="4648200" y="3276600"/>
            <a:ext cx="609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5" name="Line 9"/>
          <p:cNvSpPr>
            <a:spLocks noChangeShapeType="1"/>
          </p:cNvSpPr>
          <p:nvPr/>
        </p:nvSpPr>
        <p:spPr bwMode="auto">
          <a:xfrm>
            <a:off x="4800600" y="5105400"/>
            <a:ext cx="609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6" name="Line 10"/>
          <p:cNvSpPr>
            <a:spLocks noChangeShapeType="1"/>
          </p:cNvSpPr>
          <p:nvPr/>
        </p:nvSpPr>
        <p:spPr bwMode="auto">
          <a:xfrm>
            <a:off x="5181600" y="4724400"/>
            <a:ext cx="8382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11"/>
          <p:cNvSpPr>
            <a:spLocks noChangeShapeType="1"/>
          </p:cNvSpPr>
          <p:nvPr/>
        </p:nvSpPr>
        <p:spPr bwMode="auto">
          <a:xfrm>
            <a:off x="5105400" y="3657600"/>
            <a:ext cx="8382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pPr eaLnBrk="1" hangingPunct="1"/>
            <a:r>
              <a:rPr lang="en-US" altLang="zh-CN"/>
              <a:t>Amdahl’s Law: Two Factors</a:t>
            </a:r>
            <a:endParaRPr lang="en-US" altLang="zh-CN"/>
          </a:p>
        </p:txBody>
      </p:sp>
      <p:sp>
        <p:nvSpPr>
          <p:cNvPr id="183298" name="Rectangle 3"/>
          <p:cNvSpPr>
            <a:spLocks noGrp="1" noChangeArrowheads="1"/>
          </p:cNvSpPr>
          <p:nvPr>
            <p:ph type="body" idx="1"/>
          </p:nvPr>
        </p:nvSpPr>
        <p:spPr/>
        <p:txBody>
          <a:bodyPr/>
          <a:lstStyle/>
          <a:p>
            <a:pPr eaLnBrk="1" hangingPunct="1">
              <a:buFontTx/>
              <a:buNone/>
            </a:pPr>
            <a:r>
              <a:rPr lang="en-US" altLang="zh-CN" b="1"/>
              <a:t>	1. Fraction</a:t>
            </a:r>
            <a:r>
              <a:rPr lang="en-US" altLang="zh-CN" b="1" baseline="-25000"/>
              <a:t>enhanced</a:t>
            </a:r>
            <a:r>
              <a:rPr lang="en-US" altLang="zh-CN" b="1"/>
              <a:t>: </a:t>
            </a:r>
            <a:endParaRPr lang="en-US" altLang="zh-CN"/>
          </a:p>
          <a:p>
            <a:pPr eaLnBrk="1" hangingPunct="1">
              <a:buFontTx/>
              <a:buNone/>
            </a:pPr>
            <a:r>
              <a:rPr lang="en-US" altLang="zh-CN"/>
              <a:t>	e.g., 20/60 if 20 seconds out of a 60-second program to enhance</a:t>
            </a:r>
            <a:endParaRPr lang="en-US" altLang="zh-CN"/>
          </a:p>
          <a:p>
            <a:pPr eaLnBrk="1" hangingPunct="1">
              <a:buFontTx/>
              <a:buNone/>
            </a:pPr>
            <a:endParaRPr lang="en-US" altLang="zh-CN" b="1"/>
          </a:p>
          <a:p>
            <a:pPr eaLnBrk="1" hangingPunct="1">
              <a:buFontTx/>
              <a:buNone/>
            </a:pPr>
            <a:r>
              <a:rPr lang="en-US" altLang="zh-CN" b="1"/>
              <a:t>	2. Speedup</a:t>
            </a:r>
            <a:r>
              <a:rPr lang="en-US" altLang="zh-CN" b="1" baseline="-25000"/>
              <a:t>enhanced</a:t>
            </a:r>
            <a:r>
              <a:rPr lang="en-US" altLang="zh-CN" b="1"/>
              <a:t>:</a:t>
            </a:r>
            <a:endParaRPr lang="en-US" altLang="zh-CN" b="1"/>
          </a:p>
          <a:p>
            <a:pPr eaLnBrk="1" hangingPunct="1">
              <a:buFontTx/>
              <a:buNone/>
            </a:pPr>
            <a:r>
              <a:rPr lang="en-US" altLang="zh-CN" b="1"/>
              <a:t>	</a:t>
            </a:r>
            <a:r>
              <a:rPr lang="en-US" altLang="zh-CN"/>
              <a:t>e.g., 5/2 if enhanced to 2 seconds while originally 5 seconds</a:t>
            </a:r>
            <a:endParaRPr lang="en-US" altLang="zh-CN"/>
          </a:p>
        </p:txBody>
      </p:sp>
      <p:pic>
        <p:nvPicPr>
          <p:cNvPr id="18329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p:cNvSpPr>
            <a:spLocks noGrp="1" noChangeArrowheads="1"/>
          </p:cNvSpPr>
          <p:nvPr>
            <p:ph type="title"/>
          </p:nvPr>
        </p:nvSpPr>
        <p:spPr/>
        <p:txBody>
          <a:bodyPr/>
          <a:lstStyle/>
          <a:p>
            <a:pPr eaLnBrk="1" hangingPunct="1"/>
            <a:r>
              <a:rPr lang="en-US" altLang="zh-CN"/>
              <a:t>Amdahl’s Law:</a:t>
            </a:r>
            <a:r>
              <a:rPr lang="en-US" altLang="zh-CN" sz="3600"/>
              <a:t> Overall Speedup</a:t>
            </a:r>
            <a:endParaRPr lang="en-US" altLang="zh-CN" sz="3600"/>
          </a:p>
        </p:txBody>
      </p:sp>
      <p:sp>
        <p:nvSpPr>
          <p:cNvPr id="185347" name="Line 7"/>
          <p:cNvSpPr>
            <a:spLocks noChangeShapeType="1"/>
          </p:cNvSpPr>
          <p:nvPr/>
        </p:nvSpPr>
        <p:spPr bwMode="auto">
          <a:xfrm flipV="1">
            <a:off x="4343400" y="3352800"/>
            <a:ext cx="0" cy="23622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ltLang="zh-CN"/>
              <a:t>Semiconductor DRAM</a:t>
            </a:r>
            <a:endParaRPr lang="en-US" altLang="zh-CN"/>
          </a:p>
        </p:txBody>
      </p:sp>
      <p:sp>
        <p:nvSpPr>
          <p:cNvPr id="33794" name="Rectangle 3"/>
          <p:cNvSpPr>
            <a:spLocks noGrp="1" noChangeArrowheads="1"/>
          </p:cNvSpPr>
          <p:nvPr>
            <p:ph type="body" idx="1"/>
          </p:nvPr>
        </p:nvSpPr>
        <p:spPr/>
        <p:txBody>
          <a:bodyPr/>
          <a:lstStyle/>
          <a:p>
            <a:pPr eaLnBrk="1" hangingPunct="1"/>
            <a:r>
              <a:rPr lang="en-US" altLang="zh-CN" dirty="0"/>
              <a:t>Capacity per DRAM chip doubles roughly every 2 or 3 years </a:t>
            </a:r>
            <a:r>
              <a:rPr lang="en-US" altLang="zh-CN" dirty="0">
                <a:solidFill>
                  <a:srgbClr val="00B0F0"/>
                </a:solidFill>
              </a:rPr>
              <a:t>[5</a:t>
            </a:r>
            <a:r>
              <a:rPr lang="en-US" altLang="zh-CN" baseline="30000" dirty="0">
                <a:solidFill>
                  <a:srgbClr val="00B0F0"/>
                </a:solidFill>
              </a:rPr>
              <a:t>th</a:t>
            </a:r>
            <a:r>
              <a:rPr lang="en-US" altLang="zh-CN" dirty="0">
                <a:solidFill>
                  <a:srgbClr val="00B0F0"/>
                </a:solidFill>
              </a:rPr>
              <a:t> ed]</a:t>
            </a:r>
            <a:endParaRPr lang="en-US" altLang="zh-CN" dirty="0">
              <a:solidFill>
                <a:srgbClr val="00B0F0"/>
              </a:solidFill>
            </a:endParaRPr>
          </a:p>
          <a:p>
            <a:pPr eaLnBrk="1" hangingPunct="1">
              <a:buFontTx/>
              <a:buNone/>
            </a:pPr>
            <a:endParaRPr lang="en-US" altLang="zh-CN" dirty="0"/>
          </a:p>
        </p:txBody>
      </p:sp>
      <p:pic>
        <p:nvPicPr>
          <p:cNvPr id="3379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endParaRPr lang="en-US" altLang="zh-CN" sz="1500" dirty="0">
              <a:solidFill>
                <a:srgbClr val="00B0F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p:cNvSpPr>
            <a:spLocks noGrp="1" noChangeArrowheads="1"/>
          </p:cNvSpPr>
          <p:nvPr>
            <p:ph type="title"/>
          </p:nvPr>
        </p:nvSpPr>
        <p:spPr/>
        <p:txBody>
          <a:bodyPr/>
          <a:lstStyle/>
          <a:p>
            <a:pPr eaLnBrk="1" hangingPunct="1"/>
            <a:r>
              <a:rPr lang="en-US" altLang="zh-CN"/>
              <a:t>Amdahl’s Law:</a:t>
            </a:r>
            <a:r>
              <a:rPr lang="en-US" altLang="zh-CN" sz="3600"/>
              <a:t> Overall Speedup</a:t>
            </a:r>
            <a:endParaRPr lang="en-US" altLang="zh-CN" sz="3600"/>
          </a:p>
        </p:txBody>
      </p:sp>
      <p:sp>
        <p:nvSpPr>
          <p:cNvPr id="185347" name="Line 7"/>
          <p:cNvSpPr>
            <a:spLocks noChangeShapeType="1"/>
          </p:cNvSpPr>
          <p:nvPr/>
        </p:nvSpPr>
        <p:spPr bwMode="auto">
          <a:xfrm flipV="1">
            <a:off x="4343400" y="3352800"/>
            <a:ext cx="0" cy="23622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eaLnBrk="1" hangingPunct="1"/>
            <a:r>
              <a:rPr lang="en-US" altLang="zh-CN" sz="2400" kern="0" dirty="0">
                <a:solidFill>
                  <a:srgbClr val="00B0F0"/>
                </a:solidFill>
              </a:rPr>
              <a:t>limit ~ 0</a:t>
            </a:r>
            <a:endParaRPr lang="en-US" altLang="zh-CN" sz="2400" kern="0" dirty="0">
              <a:solidFill>
                <a:srgbClr val="00B0F0"/>
              </a:solidFill>
            </a:endParaRPr>
          </a:p>
        </p:txBody>
      </p:sp>
      <p:sp>
        <p:nvSpPr>
          <p:cNvPr id="8" name="Rounded Rectangle 7"/>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p:cNvSpPr>
            <a:spLocks noGrp="1" noChangeArrowheads="1"/>
          </p:cNvSpPr>
          <p:nvPr>
            <p:ph type="title"/>
          </p:nvPr>
        </p:nvSpPr>
        <p:spPr/>
        <p:txBody>
          <a:bodyPr/>
          <a:lstStyle/>
          <a:p>
            <a:pPr eaLnBrk="1" hangingPunct="1"/>
            <a:r>
              <a:rPr lang="en-US" altLang="zh-CN"/>
              <a:t>Amdahl’s Law:</a:t>
            </a:r>
            <a:r>
              <a:rPr lang="en-US" altLang="zh-CN" sz="3600"/>
              <a:t> Overall Speedup</a:t>
            </a:r>
            <a:endParaRPr lang="en-US" altLang="zh-CN" sz="3600"/>
          </a:p>
        </p:txBody>
      </p:sp>
      <p:sp>
        <p:nvSpPr>
          <p:cNvPr id="185347" name="Line 7"/>
          <p:cNvSpPr>
            <a:spLocks noChangeShapeType="1"/>
          </p:cNvSpPr>
          <p:nvPr/>
        </p:nvSpPr>
        <p:spPr bwMode="auto">
          <a:xfrm flipV="1">
            <a:off x="4343400" y="3352800"/>
            <a:ext cx="0" cy="23622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eaLnBrk="1" hangingPunct="1"/>
            <a:r>
              <a:rPr lang="en-US" altLang="zh-CN" sz="2400" kern="0" dirty="0">
                <a:solidFill>
                  <a:srgbClr val="00B0F0"/>
                </a:solidFill>
              </a:rPr>
              <a:t>limit ~ 0</a:t>
            </a:r>
            <a:endParaRPr lang="en-US" altLang="zh-CN" sz="2400" kern="0" dirty="0">
              <a:solidFill>
                <a:srgbClr val="00B0F0"/>
              </a:solidFill>
            </a:endParaRPr>
          </a:p>
        </p:txBody>
      </p:sp>
      <p:sp>
        <p:nvSpPr>
          <p:cNvPr id="8" name="Rounded Rectangle 7"/>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495800" y="1981200"/>
            <a:ext cx="4419600" cy="2514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bwMode="auto">
          <a:xfrm>
            <a:off x="4533905" y="3733800"/>
            <a:ext cx="4952993" cy="69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2400" kern="0" dirty="0">
                <a:solidFill>
                  <a:srgbClr val="00B0F0"/>
                </a:solidFill>
              </a:rPr>
              <a:t>limit ~ </a:t>
            </a:r>
            <a:endParaRPr lang="en-US" altLang="zh-CN" sz="2400" kern="0" dirty="0">
              <a:solidFill>
                <a:srgbClr val="00B0F0"/>
              </a:solidFill>
            </a:endParaRPr>
          </a:p>
          <a:p>
            <a:pPr algn="l" eaLnBrk="1" hangingPunct="1"/>
            <a:r>
              <a:rPr lang="en-US" altLang="zh-CN" sz="2400" kern="0" dirty="0">
                <a:solidFill>
                  <a:srgbClr val="00B0F0"/>
                </a:solidFill>
              </a:rPr>
              <a:t>1/(1-Fraction</a:t>
            </a:r>
            <a:r>
              <a:rPr lang="en-US" altLang="zh-CN" sz="2400" kern="0" baseline="-25000" dirty="0">
                <a:solidFill>
                  <a:srgbClr val="00B0F0"/>
                </a:solidFill>
              </a:rPr>
              <a:t>enhaced</a:t>
            </a:r>
            <a:r>
              <a:rPr lang="en-US" altLang="zh-CN" sz="2400" kern="0" dirty="0">
                <a:solidFill>
                  <a:srgbClr val="00B0F0"/>
                </a:solidFill>
              </a:rPr>
              <a:t>)</a:t>
            </a:r>
            <a:endParaRPr lang="en-US" altLang="zh-CN" sz="2400" kern="0" dirty="0">
              <a:solidFill>
                <a:srgbClr val="00B0F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87394"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10 times faster comp;</a:t>
            </a:r>
            <a:endParaRPr lang="en-US" altLang="zh-CN" dirty="0"/>
          </a:p>
          <a:p>
            <a:pPr eaLnBrk="1" hangingPunct="1">
              <a:buFontTx/>
              <a:buNone/>
            </a:pPr>
            <a:r>
              <a:rPr lang="en-US" altLang="zh-CN" dirty="0"/>
              <a:t>	40% computation and 60% I/O </a:t>
            </a:r>
            <a:endParaRPr lang="en-US" altLang="zh-CN" dirty="0"/>
          </a:p>
          <a:p>
            <a:pPr eaLnBrk="1" hangingPunct="1">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89442"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10 times faster comp;</a:t>
            </a:r>
            <a:endParaRPr lang="en-US" altLang="zh-CN" dirty="0"/>
          </a:p>
          <a:p>
            <a:pPr eaLnBrk="1" hangingPunct="1">
              <a:buFontTx/>
              <a:buNone/>
            </a:pPr>
            <a:r>
              <a:rPr lang="en-US" altLang="zh-CN" dirty="0"/>
              <a:t>	40% computation and 60% I/O </a:t>
            </a:r>
            <a:endParaRPr lang="en-US" altLang="zh-CN" dirty="0"/>
          </a:p>
          <a:p>
            <a:pPr eaLnBrk="1" hangingPunct="1">
              <a:buFontTx/>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pic>
        <p:nvPicPr>
          <p:cNvPr id="1894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91490"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a:t>
            </a:r>
            <a:r>
              <a:rPr lang="en-US" altLang="zh-CN" dirty="0">
                <a:solidFill>
                  <a:srgbClr val="00B0F0"/>
                </a:solidFill>
              </a:rPr>
              <a:t>10</a:t>
            </a:r>
            <a:r>
              <a:rPr lang="en-US" altLang="zh-CN" dirty="0"/>
              <a:t> times faster comp;</a:t>
            </a:r>
            <a:endParaRPr lang="en-US" altLang="zh-CN" dirty="0"/>
          </a:p>
          <a:p>
            <a:pPr eaLnBrk="1" hangingPunct="1">
              <a:buFontTx/>
              <a:buNone/>
            </a:pPr>
            <a:r>
              <a:rPr lang="en-US" altLang="zh-CN" dirty="0"/>
              <a:t>	</a:t>
            </a:r>
            <a:r>
              <a:rPr lang="en-US" altLang="zh-CN" dirty="0">
                <a:solidFill>
                  <a:srgbClr val="00B0F0"/>
                </a:solidFill>
              </a:rPr>
              <a:t>40% </a:t>
            </a:r>
            <a:r>
              <a:rPr lang="en-US" altLang="zh-CN" dirty="0"/>
              <a:t>computation and 60% I/O </a:t>
            </a:r>
            <a:endParaRPr lang="en-US" altLang="zh-CN" dirty="0"/>
          </a:p>
          <a:p>
            <a:pPr eaLnBrk="1" hangingPunct="1">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pic>
        <p:nvPicPr>
          <p:cNvPr id="19149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Box 5"/>
          <p:cNvSpPr txBox="1">
            <a:spLocks noChangeArrowheads="1"/>
          </p:cNvSpPr>
          <p:nvPr/>
        </p:nvSpPr>
        <p:spPr bwMode="auto">
          <a:xfrm>
            <a:off x="4953000" y="5584825"/>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40%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1493" name="TextBox 5"/>
          <p:cNvSpPr txBox="1">
            <a:spLocks noChangeArrowheads="1"/>
          </p:cNvSpPr>
          <p:nvPr/>
        </p:nvSpPr>
        <p:spPr bwMode="auto">
          <a:xfrm>
            <a:off x="6934200" y="5754688"/>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10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93538"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a:t>
            </a:r>
            <a:r>
              <a:rPr lang="en-US" altLang="zh-CN" dirty="0">
                <a:solidFill>
                  <a:srgbClr val="00B0F0"/>
                </a:solidFill>
              </a:rPr>
              <a:t>10</a:t>
            </a:r>
            <a:r>
              <a:rPr lang="en-US" altLang="zh-CN" dirty="0"/>
              <a:t> times faster comp;</a:t>
            </a:r>
            <a:endParaRPr lang="en-US" altLang="zh-CN" dirty="0"/>
          </a:p>
          <a:p>
            <a:pPr eaLnBrk="1" hangingPunct="1">
              <a:buFontTx/>
              <a:buNone/>
            </a:pPr>
            <a:r>
              <a:rPr lang="en-US" altLang="zh-CN" dirty="0"/>
              <a:t>	</a:t>
            </a:r>
            <a:r>
              <a:rPr lang="en-US" altLang="zh-CN" dirty="0">
                <a:solidFill>
                  <a:srgbClr val="00B0F0"/>
                </a:solidFill>
              </a:rPr>
              <a:t>40% </a:t>
            </a:r>
            <a:r>
              <a:rPr lang="en-US" altLang="zh-CN" dirty="0"/>
              <a:t>computation and 60% I/O </a:t>
            </a:r>
            <a:endParaRPr lang="en-US" altLang="zh-CN" dirty="0"/>
          </a:p>
          <a:p>
            <a:pPr eaLnBrk="1" hangingPunct="1">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pic>
        <p:nvPicPr>
          <p:cNvPr id="1935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888038"/>
            <a:ext cx="26670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p:cNvSpPr>
            <a:spLocks noGrp="1" noChangeArrowheads="1"/>
          </p:cNvSpPr>
          <p:nvPr>
            <p:ph type="title"/>
          </p:nvPr>
        </p:nvSpPr>
        <p:spPr/>
        <p:txBody>
          <a:bodyPr/>
          <a:lstStyle/>
          <a:p>
            <a:r>
              <a:rPr lang="en-US" altLang="en-US"/>
              <a:t>Amdahl’s Law: Example</a:t>
            </a:r>
            <a:r>
              <a:rPr lang="zh-CN" altLang="en-US"/>
              <a:t> </a:t>
            </a:r>
            <a:r>
              <a:rPr lang="en-US" altLang="zh-CN"/>
              <a:t>2</a:t>
            </a:r>
            <a:endParaRPr lang="en-US" altLang="en-US"/>
          </a:p>
        </p:txBody>
      </p:sp>
      <p:sp>
        <p:nvSpPr>
          <p:cNvPr id="195586" name="Content Placeholder 2"/>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endParaRPr lang="en-US" altLang="zh-CN"/>
          </a:p>
          <a:p>
            <a:pPr eaLnBrk="1" hangingPunct="1">
              <a:buFontTx/>
              <a:buNone/>
            </a:pPr>
            <a:r>
              <a:rPr lang="en-US" altLang="zh-CN"/>
              <a:t>	design 1: improve hw for 10x speedup;</a:t>
            </a:r>
            <a:endParaRPr lang="en-US" altLang="zh-CN"/>
          </a:p>
          <a:p>
            <a:pPr eaLnBrk="1" hangingPunct="1">
              <a:buFontTx/>
              <a:buNone/>
            </a:pPr>
            <a:r>
              <a:rPr lang="en-US" altLang="zh-CN"/>
              <a:t>	design 2: for all FP instructions (50% of the execution time), improve by 1.6x;</a:t>
            </a:r>
            <a:endParaRPr lang="en-US" altLang="zh-CN"/>
          </a:p>
          <a:p>
            <a:pPr eaLnBrk="1" hangingPunct="1"/>
            <a:r>
              <a:rPr lang="en-US" altLang="zh-CN"/>
              <a:t>vote for design 1 or design 2?</a:t>
            </a:r>
            <a:endParaRPr lang="en-US" altLang="zh-CN"/>
          </a:p>
          <a:p>
            <a:pPr eaLnBrk="1" hangingPunct="1">
              <a:buFontTx/>
              <a:buNone/>
            </a:pPr>
            <a:r>
              <a:rPr lang="en-US" altLang="zh-CN"/>
              <a:t>	</a:t>
            </a:r>
            <a:endParaRPr lang="en-US" altLang="zh-CN"/>
          </a:p>
          <a:p>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endParaRPr lang="en-US" altLang="zh-CN"/>
          </a:p>
          <a:p>
            <a:pPr eaLnBrk="1" hangingPunct="1">
              <a:buFontTx/>
              <a:buNone/>
            </a:pPr>
            <a:r>
              <a:rPr lang="en-US" altLang="zh-CN"/>
              <a:t>	design 1: improve hw for 10x speedup;</a:t>
            </a:r>
            <a:endParaRPr lang="en-US" altLang="zh-CN"/>
          </a:p>
          <a:p>
            <a:pPr eaLnBrk="1" hangingPunct="1">
              <a:buFontTx/>
              <a:buNone/>
            </a:pPr>
            <a:r>
              <a:rPr lang="en-US" altLang="zh-CN"/>
              <a:t>	design 2: for all FP instructions (50% of the execution time), improve by 1.6x;</a:t>
            </a:r>
            <a:endParaRPr lang="en-US" altLang="zh-CN"/>
          </a:p>
          <a:p>
            <a:pPr eaLnBrk="1" hangingPunct="1"/>
            <a:r>
              <a:rPr lang="en-US" altLang="zh-CN"/>
              <a:t>vote for design 1 or design 2?</a:t>
            </a:r>
            <a:endParaRPr lang="en-US" altLang="zh-CN"/>
          </a:p>
          <a:p>
            <a:pPr eaLnBrk="1" hangingPunct="1">
              <a:buFontTx/>
              <a:buNone/>
            </a:pPr>
            <a:r>
              <a:rPr lang="en-US" altLang="zh-CN"/>
              <a:t>	</a:t>
            </a:r>
            <a:endParaRPr lang="en-US" altLang="zh-CN"/>
          </a:p>
          <a:p>
            <a:endParaRPr lang="en-US" altLang="en-US"/>
          </a:p>
        </p:txBody>
      </p:sp>
      <p:pic>
        <p:nvPicPr>
          <p:cNvPr id="1976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4430713"/>
            <a:ext cx="62103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Title 1"/>
          <p:cNvSpPr>
            <a:spLocks noGrp="1" noChangeArrowheads="1"/>
          </p:cNvSpPr>
          <p:nvPr>
            <p:ph type="title"/>
          </p:nvPr>
        </p:nvSpPr>
        <p:spPr/>
        <p:txBody>
          <a:bodyPr/>
          <a:lstStyle/>
          <a:p>
            <a:r>
              <a:rPr lang="en-US" altLang="en-US"/>
              <a:t>Amdahl’s Law: Example</a:t>
            </a:r>
            <a:r>
              <a:rPr lang="zh-CN" altLang="en-US"/>
              <a:t> </a:t>
            </a:r>
            <a:r>
              <a:rPr lang="en-US" altLang="zh-CN"/>
              <a:t>2</a:t>
            </a:r>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Processor Performance</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ChangeArrowheads="1"/>
          </p:cNvSpPr>
          <p:nvPr>
            <p:ph type="title"/>
          </p:nvPr>
        </p:nvSpPr>
        <p:spPr/>
        <p:txBody>
          <a:bodyPr/>
          <a:lstStyle/>
          <a:p>
            <a:pPr eaLnBrk="1" hangingPunct="1"/>
            <a:r>
              <a:rPr lang="en-US" altLang="zh-CN"/>
              <a:t>CPU Time for Program</a:t>
            </a:r>
            <a:endParaRPr lang="en-US" altLang="zh-CN"/>
          </a:p>
        </p:txBody>
      </p:sp>
      <p:sp>
        <p:nvSpPr>
          <p:cNvPr id="201730" name="Rectangle 3"/>
          <p:cNvSpPr>
            <a:spLocks noGrp="1" noChangeArrowheads="1"/>
          </p:cNvSpPr>
          <p:nvPr>
            <p:ph type="body" idx="1"/>
          </p:nvPr>
        </p:nvSpPr>
        <p:spPr/>
        <p:txBody>
          <a:bodyPr/>
          <a:lstStyle/>
          <a:p>
            <a:pPr eaLnBrk="1" hangingPunct="1">
              <a:buFontTx/>
              <a:buNone/>
            </a:pPr>
            <a:r>
              <a:rPr lang="en-US" altLang="zh-CN"/>
              <a:t>	</a:t>
            </a:r>
            <a:endParaRPr lang="en-US" altLang="zh-CN"/>
          </a:p>
          <a:p>
            <a:pPr eaLnBrk="1" hangingPunct="1">
              <a:buFontTx/>
              <a:buNone/>
            </a:pPr>
            <a:r>
              <a:rPr lang="en-US" altLang="zh-CN"/>
              <a:t>	</a:t>
            </a:r>
            <a:r>
              <a:rPr lang="en-US" altLang="zh-CN" sz="2800" b="1"/>
              <a:t>CPU time</a:t>
            </a:r>
            <a:r>
              <a:rPr lang="en-US" altLang="zh-CN" sz="2800"/>
              <a:t> = CPU clock cycles for a program</a:t>
            </a:r>
            <a:endParaRPr lang="en-US" altLang="zh-CN" sz="2800"/>
          </a:p>
          <a:p>
            <a:pPr eaLnBrk="1" hangingPunct="1">
              <a:buFontTx/>
              <a:buNone/>
            </a:pPr>
            <a:r>
              <a:rPr lang="en-US" altLang="zh-CN" sz="2800"/>
              <a:t>			       x Clock cycle time</a:t>
            </a:r>
            <a:endParaRPr lang="en-US" altLang="zh-CN" sz="2800"/>
          </a:p>
          <a:p>
            <a:pPr eaLnBrk="1" hangingPunct="1">
              <a:buFontTx/>
              <a:buNone/>
            </a:pPr>
            <a:endParaRPr lang="en-US" altLang="zh-CN" sz="2800"/>
          </a:p>
          <a:p>
            <a:pPr eaLnBrk="1" hangingPunct="1">
              <a:buFontTx/>
              <a:buNone/>
            </a:pPr>
            <a:r>
              <a:rPr lang="en-US" altLang="zh-CN" sz="2800"/>
              <a:t>	</a:t>
            </a:r>
            <a:r>
              <a:rPr lang="en-US" altLang="zh-CN" sz="2800" b="1"/>
              <a:t>CPU time </a:t>
            </a:r>
            <a:r>
              <a:rPr lang="en-US" altLang="zh-CN" sz="2800"/>
              <a:t>= CPU clock cycles for a program</a:t>
            </a:r>
            <a:endParaRPr lang="en-US" altLang="zh-CN" sz="2800"/>
          </a:p>
          <a:p>
            <a:pPr eaLnBrk="1" hangingPunct="1">
              <a:buFontTx/>
              <a:buNone/>
            </a:pPr>
            <a:r>
              <a:rPr lang="en-US" altLang="zh-CN" sz="2800"/>
              <a:t>					      Clock rate</a:t>
            </a:r>
            <a:endParaRPr lang="en-US" altLang="zh-CN" sz="2800"/>
          </a:p>
        </p:txBody>
      </p:sp>
      <p:sp>
        <p:nvSpPr>
          <p:cNvPr id="201731" name="Line 4"/>
          <p:cNvSpPr>
            <a:spLocks noChangeShapeType="1"/>
          </p:cNvSpPr>
          <p:nvPr/>
        </p:nvSpPr>
        <p:spPr bwMode="auto">
          <a:xfrm>
            <a:off x="3276600" y="4343400"/>
            <a:ext cx="5562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zh-CN"/>
              <a:t>Semiconductor DRAM</a:t>
            </a:r>
            <a:endParaRPr lang="en-US" altLang="zh-CN"/>
          </a:p>
        </p:txBody>
      </p:sp>
      <p:sp>
        <p:nvSpPr>
          <p:cNvPr id="35842" name="Rectangle 3"/>
          <p:cNvSpPr>
            <a:spLocks noGrp="1" noChangeArrowheads="1"/>
          </p:cNvSpPr>
          <p:nvPr>
            <p:ph type="body" idx="1"/>
          </p:nvPr>
        </p:nvSpPr>
        <p:spPr/>
        <p:txBody>
          <a:bodyPr/>
          <a:lstStyle/>
          <a:p>
            <a:pPr eaLnBrk="1" hangingPunct="1"/>
            <a:r>
              <a:rPr lang="en-US" altLang="zh-CN"/>
              <a:t>Capacity per DRAM chip </a:t>
            </a:r>
            <a:r>
              <a:rPr lang="en-US" altLang="zh-CN">
                <a:solidFill>
                  <a:srgbClr val="00B0F0"/>
                </a:solidFill>
              </a:rPr>
              <a:t>quadruples </a:t>
            </a:r>
            <a:r>
              <a:rPr lang="en-US" altLang="zh-CN"/>
              <a:t>roughly every 3 years </a:t>
            </a:r>
            <a:r>
              <a:rPr lang="en-US" altLang="zh-CN">
                <a:solidFill>
                  <a:srgbClr val="00B0F0"/>
                </a:solidFill>
              </a:rPr>
              <a:t>[6</a:t>
            </a:r>
            <a:r>
              <a:rPr lang="en-US" altLang="zh-CN" baseline="30000">
                <a:solidFill>
                  <a:srgbClr val="00B0F0"/>
                </a:solidFill>
              </a:rPr>
              <a:t>th</a:t>
            </a:r>
            <a:r>
              <a:rPr lang="en-US" altLang="zh-CN">
                <a:solidFill>
                  <a:srgbClr val="00B0F0"/>
                </a:solidFill>
              </a:rPr>
              <a:t> ed]</a:t>
            </a:r>
            <a:endParaRPr lang="en-US" altLang="zh-CN">
              <a:solidFill>
                <a:srgbClr val="00B0F0"/>
              </a:solidFill>
            </a:endParaRPr>
          </a:p>
          <a:p>
            <a:pPr eaLnBrk="1" hangingPunct="1">
              <a:buFontTx/>
              <a:buNone/>
            </a:pPr>
            <a:endParaRPr lang="en-US" altLang="zh-CN"/>
          </a:p>
        </p:txBody>
      </p:sp>
      <p:pic>
        <p:nvPicPr>
          <p:cNvPr id="3584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endParaRPr lang="en-US" altLang="zh-CN" sz="1500" dirty="0">
              <a:solidFill>
                <a:srgbClr val="00B0F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ChangeArrowheads="1"/>
          </p:cNvSpPr>
          <p:nvPr>
            <p:ph type="title"/>
          </p:nvPr>
        </p:nvSpPr>
        <p:spPr/>
        <p:txBody>
          <a:bodyPr/>
          <a:lstStyle/>
          <a:p>
            <a:pPr eaLnBrk="1" hangingPunct="1"/>
            <a:r>
              <a:rPr lang="en-US" altLang="zh-CN" sz="4000"/>
              <a:t>CPI: </a:t>
            </a:r>
            <a:r>
              <a:rPr lang="en-US" altLang="zh-CN" sz="3600"/>
              <a:t>Clock Cycles per Instruction</a:t>
            </a:r>
            <a:endParaRPr lang="en-US" altLang="zh-CN" sz="3600"/>
          </a:p>
        </p:txBody>
      </p:sp>
      <p:sp>
        <p:nvSpPr>
          <p:cNvPr id="203778"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endParaRPr lang="en-US" altLang="zh-CN"/>
          </a:p>
          <a:p>
            <a:pPr eaLnBrk="1" hangingPunct="1">
              <a:buFontTx/>
              <a:buNone/>
            </a:pPr>
            <a:r>
              <a:rPr lang="en-US" altLang="zh-CN"/>
              <a:t>			       Instruction count</a:t>
            </a:r>
            <a:endParaRPr lang="en-US" altLang="zh-CN"/>
          </a:p>
          <a:p>
            <a:pPr eaLnBrk="1" hangingPunct="1">
              <a:buFontTx/>
              <a:buNone/>
            </a:pPr>
            <a:r>
              <a:rPr lang="en-US" altLang="zh-CN"/>
              <a:t>	</a:t>
            </a:r>
            <a:endParaRPr lang="en-US" altLang="zh-CN"/>
          </a:p>
        </p:txBody>
      </p:sp>
      <p:sp>
        <p:nvSpPr>
          <p:cNvPr id="203779" name="Line 4"/>
          <p:cNvSpPr>
            <a:spLocks noChangeShapeType="1"/>
          </p:cNvSpPr>
          <p:nvPr/>
        </p:nvSpPr>
        <p:spPr bwMode="auto">
          <a:xfrm>
            <a:off x="2286000" y="2819400"/>
            <a:ext cx="6248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p:txBody>
          <a:bodyPr/>
          <a:lstStyle/>
          <a:p>
            <a:pPr eaLnBrk="1" hangingPunct="1"/>
            <a:r>
              <a:rPr lang="en-US" altLang="zh-CN" sz="4000"/>
              <a:t>CPI: </a:t>
            </a:r>
            <a:r>
              <a:rPr lang="en-US" altLang="zh-CN" sz="3600"/>
              <a:t>Clock Cycles per Instruction</a:t>
            </a:r>
            <a:endParaRPr lang="en-US" altLang="zh-CN" sz="3600"/>
          </a:p>
        </p:txBody>
      </p:sp>
      <p:sp>
        <p:nvSpPr>
          <p:cNvPr id="207874"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endParaRPr lang="en-US" altLang="zh-CN"/>
          </a:p>
          <a:p>
            <a:pPr eaLnBrk="1" hangingPunct="1">
              <a:buFontTx/>
              <a:buNone/>
            </a:pPr>
            <a:r>
              <a:rPr lang="en-US" altLang="zh-CN"/>
              <a:t>			       Instruction count</a:t>
            </a:r>
            <a:endParaRPr lang="en-US" altLang="zh-CN"/>
          </a:p>
          <a:p>
            <a:pPr eaLnBrk="1" hangingPunct="1">
              <a:buFontTx/>
              <a:buNone/>
            </a:pPr>
            <a:r>
              <a:rPr lang="en-US" altLang="zh-CN"/>
              <a:t>	</a:t>
            </a:r>
            <a:endParaRPr lang="en-US" altLang="zh-CN"/>
          </a:p>
          <a:p>
            <a:pPr eaLnBrk="1" hangingPunct="1">
              <a:buFontTx/>
              <a:buNone/>
            </a:pPr>
            <a:r>
              <a:rPr lang="en-US" altLang="zh-CN"/>
              <a:t>	IPC =         Instruction count</a:t>
            </a:r>
            <a:endParaRPr lang="en-US" altLang="zh-CN"/>
          </a:p>
          <a:p>
            <a:pPr eaLnBrk="1" hangingPunct="1">
              <a:buFontTx/>
              <a:buNone/>
            </a:pPr>
            <a:r>
              <a:rPr lang="en-US" altLang="zh-CN"/>
              <a:t>            CPU clock cycles for a program</a:t>
            </a:r>
            <a:endParaRPr lang="en-US" altLang="zh-CN"/>
          </a:p>
          <a:p>
            <a:pPr eaLnBrk="1" hangingPunct="1">
              <a:buFontTx/>
              <a:buNone/>
            </a:pPr>
            <a:endParaRPr lang="en-US" altLang="zh-CN"/>
          </a:p>
          <a:p>
            <a:pPr eaLnBrk="1" hangingPunct="1">
              <a:buFontTx/>
              <a:buNone/>
            </a:pPr>
            <a:r>
              <a:rPr lang="en-US" altLang="zh-CN" sz="2800" b="1"/>
              <a:t>	</a:t>
            </a:r>
            <a:endParaRPr lang="en-US" altLang="zh-CN"/>
          </a:p>
        </p:txBody>
      </p:sp>
      <p:sp>
        <p:nvSpPr>
          <p:cNvPr id="207875" name="Line 4"/>
          <p:cNvSpPr>
            <a:spLocks noChangeShapeType="1"/>
          </p:cNvSpPr>
          <p:nvPr/>
        </p:nvSpPr>
        <p:spPr bwMode="auto">
          <a:xfrm>
            <a:off x="2286000" y="2819400"/>
            <a:ext cx="6248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6" name="Line 8"/>
          <p:cNvSpPr>
            <a:spLocks noChangeShapeType="1"/>
          </p:cNvSpPr>
          <p:nvPr/>
        </p:nvSpPr>
        <p:spPr bwMode="auto">
          <a:xfrm>
            <a:off x="1295400" y="2895600"/>
            <a:ext cx="0" cy="9906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7" name="Line 4"/>
          <p:cNvSpPr>
            <a:spLocks noChangeShapeType="1"/>
          </p:cNvSpPr>
          <p:nvPr/>
        </p:nvSpPr>
        <p:spPr bwMode="auto">
          <a:xfrm>
            <a:off x="2286000" y="4572000"/>
            <a:ext cx="6248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lstStyle/>
          <a:p>
            <a:pPr eaLnBrk="1" hangingPunct="1"/>
            <a:r>
              <a:rPr lang="en-US" altLang="zh-CN" sz="4000"/>
              <a:t>CPI: </a:t>
            </a:r>
            <a:r>
              <a:rPr lang="en-US" altLang="zh-CN" sz="3600"/>
              <a:t>Clock Cycles per Instruction</a:t>
            </a:r>
            <a:endParaRPr lang="en-US" altLang="zh-CN" sz="3600"/>
          </a:p>
        </p:txBody>
      </p:sp>
      <p:sp>
        <p:nvSpPr>
          <p:cNvPr id="209922"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endParaRPr lang="en-US" altLang="zh-CN"/>
          </a:p>
          <a:p>
            <a:pPr eaLnBrk="1" hangingPunct="1">
              <a:buFontTx/>
              <a:buNone/>
            </a:pPr>
            <a:r>
              <a:rPr lang="en-US" altLang="zh-CN"/>
              <a:t>			       Instruction count</a:t>
            </a:r>
            <a:endParaRPr lang="en-US" altLang="zh-CN"/>
          </a:p>
          <a:p>
            <a:pPr eaLnBrk="1" hangingPunct="1">
              <a:buFontTx/>
              <a:buNone/>
            </a:pPr>
            <a:r>
              <a:rPr lang="en-US" altLang="zh-CN"/>
              <a:t>	</a:t>
            </a:r>
            <a:endParaRPr lang="en-US" altLang="zh-CN"/>
          </a:p>
          <a:p>
            <a:pPr eaLnBrk="1" hangingPunct="1">
              <a:buFontTx/>
              <a:buNone/>
            </a:pPr>
            <a:r>
              <a:rPr lang="en-US" altLang="zh-CN"/>
              <a:t>	Clock cycles = </a:t>
            </a:r>
            <a:r>
              <a:rPr lang="en-US" altLang="zh-CN">
                <a:solidFill>
                  <a:schemeClr val="hlink"/>
                </a:solidFill>
              </a:rPr>
              <a:t>IC</a:t>
            </a:r>
            <a:r>
              <a:rPr lang="en-US" altLang="zh-CN"/>
              <a:t> x CPI</a:t>
            </a:r>
            <a:endParaRPr lang="en-US" altLang="zh-CN"/>
          </a:p>
          <a:p>
            <a:pPr eaLnBrk="1" hangingPunct="1">
              <a:buFontTx/>
              <a:buNone/>
            </a:pPr>
            <a:endParaRPr lang="en-US" altLang="zh-CN"/>
          </a:p>
          <a:p>
            <a:pPr eaLnBrk="1" hangingPunct="1">
              <a:buFontTx/>
              <a:buNone/>
            </a:pPr>
            <a:r>
              <a:rPr lang="en-US" altLang="zh-CN" sz="2800" b="1"/>
              <a:t>	</a:t>
            </a:r>
            <a:endParaRPr lang="en-US" altLang="zh-CN"/>
          </a:p>
        </p:txBody>
      </p:sp>
      <p:sp>
        <p:nvSpPr>
          <p:cNvPr id="209923" name="Line 4"/>
          <p:cNvSpPr>
            <a:spLocks noChangeShapeType="1"/>
          </p:cNvSpPr>
          <p:nvPr/>
        </p:nvSpPr>
        <p:spPr bwMode="auto">
          <a:xfrm>
            <a:off x="2286000" y="2819400"/>
            <a:ext cx="6248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9924" name="Text Box 5"/>
          <p:cNvSpPr txBox="1">
            <a:spLocks noChangeArrowheads="1"/>
          </p:cNvSpPr>
          <p:nvPr/>
        </p:nvSpPr>
        <p:spPr bwMode="auto">
          <a:xfrm>
            <a:off x="3886200" y="4572000"/>
            <a:ext cx="287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I</a:t>
            </a: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nstruction </a:t>
            </a:r>
            <a:r>
              <a:rPr kumimoji="0" lang="en-US" altLang="zh-CN" sz="28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C</a:t>
            </a: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ount</a:t>
            </a: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9925" name="Line 8"/>
          <p:cNvSpPr>
            <a:spLocks noChangeShapeType="1"/>
          </p:cNvSpPr>
          <p:nvPr/>
        </p:nvSpPr>
        <p:spPr bwMode="auto">
          <a:xfrm>
            <a:off x="1295400" y="2895600"/>
            <a:ext cx="0" cy="9906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p:txBody>
          <a:bodyPr/>
          <a:lstStyle/>
          <a:p>
            <a:pPr eaLnBrk="1" hangingPunct="1"/>
            <a:r>
              <a:rPr lang="en-US" altLang="zh-CN" sz="4000"/>
              <a:t>CPI: </a:t>
            </a:r>
            <a:r>
              <a:rPr lang="en-US" altLang="zh-CN" sz="3600"/>
              <a:t>Clock Cycles per Instruction</a:t>
            </a:r>
            <a:endParaRPr lang="en-US" altLang="zh-CN" sz="3600"/>
          </a:p>
        </p:txBody>
      </p:sp>
      <p:sp>
        <p:nvSpPr>
          <p:cNvPr id="210946"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endParaRPr lang="en-US" altLang="zh-CN"/>
          </a:p>
          <a:p>
            <a:pPr eaLnBrk="1" hangingPunct="1">
              <a:buFontTx/>
              <a:buNone/>
            </a:pPr>
            <a:r>
              <a:rPr lang="en-US" altLang="zh-CN"/>
              <a:t>			       Instruction count</a:t>
            </a:r>
            <a:endParaRPr lang="en-US" altLang="zh-CN"/>
          </a:p>
          <a:p>
            <a:pPr eaLnBrk="1" hangingPunct="1">
              <a:buFontTx/>
              <a:buNone/>
            </a:pPr>
            <a:r>
              <a:rPr lang="en-US" altLang="zh-CN"/>
              <a:t>	</a:t>
            </a:r>
            <a:endParaRPr lang="en-US" altLang="zh-CN"/>
          </a:p>
          <a:p>
            <a:pPr eaLnBrk="1" hangingPunct="1">
              <a:buFontTx/>
              <a:buNone/>
            </a:pPr>
            <a:r>
              <a:rPr lang="en-US" altLang="zh-CN"/>
              <a:t>	Clock cycles = IC x CPI</a:t>
            </a: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sz="2800" b="1"/>
              <a:t>	CPU time</a:t>
            </a:r>
            <a:r>
              <a:rPr lang="en-US" altLang="zh-CN" sz="2800"/>
              <a:t> = Clock cycles x Clock cycle time</a:t>
            </a:r>
            <a:endParaRPr lang="en-US" altLang="zh-CN" sz="2800"/>
          </a:p>
          <a:p>
            <a:pPr eaLnBrk="1" hangingPunct="1">
              <a:buFontTx/>
              <a:buNone/>
            </a:pPr>
            <a:r>
              <a:rPr lang="en-US" altLang="zh-CN" sz="2800"/>
              <a:t>			    = IC x CPI x Clock cycle time</a:t>
            </a:r>
            <a:endParaRPr lang="en-US" altLang="zh-CN"/>
          </a:p>
        </p:txBody>
      </p:sp>
      <p:sp>
        <p:nvSpPr>
          <p:cNvPr id="210947" name="Line 4"/>
          <p:cNvSpPr>
            <a:spLocks noChangeShapeType="1"/>
          </p:cNvSpPr>
          <p:nvPr/>
        </p:nvSpPr>
        <p:spPr bwMode="auto">
          <a:xfrm>
            <a:off x="2286000" y="2819400"/>
            <a:ext cx="6248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48" name="Line 5"/>
          <p:cNvSpPr>
            <a:spLocks noChangeShapeType="1"/>
          </p:cNvSpPr>
          <p:nvPr/>
        </p:nvSpPr>
        <p:spPr bwMode="auto">
          <a:xfrm>
            <a:off x="1295400" y="2895600"/>
            <a:ext cx="0" cy="9906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49" name="Line 6"/>
          <p:cNvSpPr>
            <a:spLocks noChangeShapeType="1"/>
          </p:cNvSpPr>
          <p:nvPr/>
        </p:nvSpPr>
        <p:spPr bwMode="auto">
          <a:xfrm>
            <a:off x="1295400" y="4648200"/>
            <a:ext cx="0" cy="9906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noChangeArrowheads="1"/>
          </p:cNvSpPr>
          <p:nvPr>
            <p:ph type="title"/>
          </p:nvPr>
        </p:nvSpPr>
        <p:spPr/>
        <p:txBody>
          <a:bodyPr/>
          <a:lstStyle/>
          <a:p>
            <a:r>
              <a:rPr lang="en-US" altLang="en-US"/>
              <a:t>Decisive Characteristics</a:t>
            </a:r>
            <a:endParaRPr lang="en-US" altLang="en-US"/>
          </a:p>
        </p:txBody>
      </p:sp>
      <p:sp>
        <p:nvSpPr>
          <p:cNvPr id="212994" name="Content Placeholder 2"/>
          <p:cNvSpPr>
            <a:spLocks noGrp="1" noChangeArrowheads="1"/>
          </p:cNvSpPr>
          <p:nvPr>
            <p:ph idx="1"/>
          </p:nvPr>
        </p:nvSpPr>
        <p:spPr>
          <a:xfrm>
            <a:off x="457200" y="1600200"/>
            <a:ext cx="9220200" cy="5257800"/>
          </a:xfrm>
        </p:spPr>
        <p:txBody>
          <a:bodyPr/>
          <a:lstStyle/>
          <a:p>
            <a:pPr eaLnBrk="1" hangingPunct="1"/>
            <a:r>
              <a:rPr lang="en-US" altLang="zh-CN"/>
              <a:t>Clock cycle time</a:t>
            </a:r>
            <a:endParaRPr lang="en-US" altLang="zh-CN"/>
          </a:p>
          <a:p>
            <a:pPr eaLnBrk="1" hangingPunct="1">
              <a:buFontTx/>
              <a:buNone/>
            </a:pPr>
            <a:r>
              <a:rPr lang="en-US" altLang="zh-CN"/>
              <a:t>	hardware technology and organization</a:t>
            </a:r>
            <a:endParaRPr lang="en-US" altLang="zh-CN"/>
          </a:p>
          <a:p>
            <a:pPr eaLnBrk="1" hangingPunct="1"/>
            <a:r>
              <a:rPr lang="en-US" altLang="zh-CN"/>
              <a:t>CPI</a:t>
            </a:r>
            <a:endParaRPr lang="en-US" altLang="zh-CN"/>
          </a:p>
          <a:p>
            <a:pPr eaLnBrk="1" hangingPunct="1">
              <a:buFontTx/>
              <a:buNone/>
            </a:pPr>
            <a:r>
              <a:rPr lang="en-US" altLang="zh-CN"/>
              <a:t>	organization and ISA</a:t>
            </a:r>
            <a:endParaRPr lang="en-US" altLang="zh-CN"/>
          </a:p>
          <a:p>
            <a:pPr eaLnBrk="1" hangingPunct="1"/>
            <a:r>
              <a:rPr lang="en-US" altLang="zh-CN"/>
              <a:t>Instruction count</a:t>
            </a:r>
            <a:endParaRPr lang="en-US" altLang="zh-CN"/>
          </a:p>
          <a:p>
            <a:pPr eaLnBrk="1" hangingPunct="1">
              <a:buFontTx/>
              <a:buNone/>
            </a:pPr>
            <a:r>
              <a:rPr lang="en-US" altLang="zh-CN"/>
              <a:t>	ISA and compiler technology</a:t>
            </a:r>
            <a:endParaRPr lang="en-US" altLang="zh-CN"/>
          </a:p>
          <a:p>
            <a:pPr eaLnBrk="1" hangingPunct="1">
              <a:buFontTx/>
              <a:buNone/>
            </a:pPr>
            <a:r>
              <a:rPr lang="en-US" altLang="zh-CN"/>
              <a:t>	</a:t>
            </a:r>
            <a:endParaRPr lang="en-US" altLang="zh-CN"/>
          </a:p>
          <a:p>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title"/>
          </p:nvPr>
        </p:nvSpPr>
        <p:spPr/>
        <p:txBody>
          <a:bodyPr/>
          <a:lstStyle/>
          <a:p>
            <a:pPr eaLnBrk="1" hangingPunct="1"/>
            <a:r>
              <a:rPr lang="en-US" altLang="zh-CN"/>
              <a:t>Multiple Instructions</a:t>
            </a:r>
            <a:endParaRPr lang="en-US" altLang="zh-CN"/>
          </a:p>
        </p:txBody>
      </p:sp>
      <p:pic>
        <p:nvPicPr>
          <p:cNvPr id="215042"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200" y="4962525"/>
            <a:ext cx="782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90900"/>
            <a:ext cx="7772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22438"/>
            <a:ext cx="7607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ChangeArrowheads="1"/>
          </p:cNvSpPr>
          <p:nvPr>
            <p:ph type="title"/>
          </p:nvPr>
        </p:nvSpPr>
        <p:spPr/>
        <p:txBody>
          <a:bodyPr/>
          <a:lstStyle/>
          <a:p>
            <a:pPr eaLnBrk="1" hangingPunct="1"/>
            <a:r>
              <a:rPr lang="en-US" altLang="zh-CN"/>
              <a:t>Review</a:t>
            </a:r>
            <a:endParaRPr lang="en-US" altLang="zh-CN">
              <a:solidFill>
                <a:srgbClr val="FF0000"/>
              </a:solidFill>
            </a:endParaRPr>
          </a:p>
        </p:txBody>
      </p:sp>
      <p:sp>
        <p:nvSpPr>
          <p:cNvPr id="217090" name="Rectangle 3"/>
          <p:cNvSpPr>
            <a:spLocks noGrp="1" noChangeArrowheads="1"/>
          </p:cNvSpPr>
          <p:nvPr>
            <p:ph type="body" idx="1"/>
          </p:nvPr>
        </p:nvSpPr>
        <p:spPr/>
        <p:txBody>
          <a:bodyPr/>
          <a:lstStyle/>
          <a:p>
            <a:pPr eaLnBrk="1" hangingPunct="1"/>
            <a:r>
              <a:rPr lang="en-US" altLang="zh-CN"/>
              <a:t>Trends in technology, power, energy, and cost</a:t>
            </a:r>
            <a:endParaRPr lang="en-US" altLang="zh-CN"/>
          </a:p>
          <a:p>
            <a:pPr eaLnBrk="1" hangingPunct="1"/>
            <a:r>
              <a:rPr lang="en-US" altLang="zh-CN"/>
              <a:t>Dependability</a:t>
            </a:r>
            <a:endParaRPr lang="en-US" altLang="zh-CN"/>
          </a:p>
          <a:p>
            <a:pPr eaLnBrk="1" hangingPunct="1"/>
            <a:r>
              <a:rPr lang="en-US" altLang="zh-CN"/>
              <a:t>Performance</a:t>
            </a:r>
            <a:endParaRPr lang="en-US" altLang="zh-CN"/>
          </a:p>
          <a:p>
            <a:pPr eaLnBrk="1" hangingPunct="1"/>
            <a:r>
              <a:rPr lang="en-US" altLang="zh-CN"/>
              <a:t>Quantitative principles</a:t>
            </a:r>
            <a:endParaRPr lang="en-US" altLang="zh-C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5"/>
          <p:cNvSpPr>
            <a:spLocks noGrp="1" noChangeArrowheads="1"/>
          </p:cNvSpPr>
          <p:nvPr>
            <p:ph type="title"/>
          </p:nvPr>
        </p:nvSpPr>
        <p:spPr>
          <a:xfrm>
            <a:off x="3657600" y="2971800"/>
            <a:ext cx="5486400" cy="1143000"/>
          </a:xfrm>
          <a:noFill/>
        </p:spPr>
        <p:txBody>
          <a:bodyPr/>
          <a:lstStyle/>
          <a:p>
            <a:pPr algn="r" eaLnBrk="1" hangingPunct="1"/>
            <a:r>
              <a:rPr lang="en-US" altLang="zh-CN"/>
              <a:t>Chapter 1.4-1.9</a:t>
            </a:r>
            <a:endParaRPr lang="en-US" altLang="zh-CN"/>
          </a:p>
        </p:txBody>
      </p:sp>
      <p:pic>
        <p:nvPicPr>
          <p:cNvPr id="5" name="Picture 4"/>
          <p:cNvPicPr>
            <a:picLocks noChangeAspect="1"/>
          </p:cNvPicPr>
          <p:nvPr/>
        </p:nvPicPr>
        <p:blipFill>
          <a:blip r:embed="rId1"/>
          <a:stretch>
            <a:fillRect/>
          </a:stretch>
        </p:blipFill>
        <p:spPr>
          <a:xfrm>
            <a:off x="0" y="1047750"/>
            <a:ext cx="3857625" cy="475077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a:xfrm>
            <a:off x="0" y="2590800"/>
            <a:ext cx="9144000" cy="1143000"/>
          </a:xfrm>
        </p:spPr>
        <p:txBody>
          <a:bodyPr/>
          <a:lstStyle/>
          <a:p>
            <a:pPr eaLnBrk="1" hangingPunct="1"/>
            <a:r>
              <a:rPr lang="en-US" altLang="zh-CN" sz="9600"/>
              <a:t>?</a:t>
            </a:r>
            <a:endParaRPr lang="en-US" altLang="zh-CN" sz="96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内容占位符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048000" y="0"/>
            <a:ext cx="12192000" cy="6858000"/>
          </a:xfrm>
        </p:spPr>
      </p:pic>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Rectangle 2"/>
          <p:cNvSpPr txBox="1">
            <a:spLocks noChangeArrowheads="1"/>
          </p:cNvSpPr>
          <p:nvPr/>
        </p:nvSpPr>
        <p:spPr bwMode="auto">
          <a:xfrm>
            <a:off x="0" y="3581400"/>
            <a:ext cx="8686800" cy="9906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you</a:t>
            </a:r>
            <a:endPar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5700" y="1066800"/>
            <a:ext cx="16383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p:cNvSpPr>
            <a:spLocks noGrp="1" noChangeArrowheads="1"/>
          </p:cNvSpPr>
          <p:nvPr>
            <p:ph type="title"/>
          </p:nvPr>
        </p:nvSpPr>
        <p:spPr/>
        <p:txBody>
          <a:bodyPr/>
          <a:lstStyle/>
          <a:p>
            <a:pPr eaLnBrk="1" hangingPunct="1"/>
            <a:r>
              <a:rPr lang="en-US" altLang="zh-CN"/>
              <a:t>Semiconductor Flash</a:t>
            </a:r>
            <a:endParaRPr lang="en-US" altLang="zh-CN"/>
          </a:p>
        </p:txBody>
      </p:sp>
      <p:sp>
        <p:nvSpPr>
          <p:cNvPr id="37891" name="Rectangle 3"/>
          <p:cNvSpPr>
            <a:spLocks noGrp="1" noChangeArrowheads="1"/>
          </p:cNvSpPr>
          <p:nvPr>
            <p:ph type="body" idx="1"/>
          </p:nvPr>
        </p:nvSpPr>
        <p:spPr/>
        <p:txBody>
          <a:bodyPr/>
          <a:lstStyle/>
          <a:p>
            <a:pPr eaLnBrk="1" hangingPunct="1"/>
            <a:r>
              <a:rPr lang="en-US" altLang="zh-CN" dirty="0"/>
              <a:t>EEPROM: Electronically Erasable Programmable Read-Only Memory</a:t>
            </a:r>
            <a:endParaRPr lang="en-US" altLang="zh-CN" dirty="0"/>
          </a:p>
          <a:p>
            <a:pPr eaLnBrk="1" hangingPunct="1"/>
            <a:endParaRPr lang="en-US" altLang="zh-CN" dirty="0"/>
          </a:p>
          <a:p>
            <a:pPr eaLnBrk="1" hangingPunct="1"/>
            <a:r>
              <a:rPr lang="en-US" altLang="zh-CN" dirty="0"/>
              <a:t>Standard storage devices in PMDs</a:t>
            </a:r>
            <a:endParaRPr lang="en-US" altLang="zh-CN" dirty="0"/>
          </a:p>
          <a:p>
            <a:pPr eaLnBrk="1" hangingPunct="1"/>
            <a:endParaRPr lang="en-US" altLang="zh-CN" dirty="0"/>
          </a:p>
          <a:p>
            <a:pPr eaLnBrk="1" hangingPunct="1"/>
            <a:r>
              <a:rPr lang="en-US" altLang="zh-CN" dirty="0"/>
              <a:t>Capacity per Flash chip doubles roughly every two years</a:t>
            </a:r>
            <a:endParaRPr lang="en-US" altLang="zh-CN" dirty="0"/>
          </a:p>
          <a:p>
            <a:pPr eaLnBrk="1" hangingPunct="1"/>
            <a:r>
              <a:rPr lang="en-US" altLang="zh-CN" dirty="0"/>
              <a:t>8 to 10 times cheaper per bit than DRAM</a:t>
            </a:r>
            <a:endParaRPr lang="en-US" altLang="zh-CN" dirty="0"/>
          </a:p>
        </p:txBody>
      </p:sp>
      <p:sp>
        <p:nvSpPr>
          <p:cNvPr id="4" name="TextBox 3"/>
          <p:cNvSpPr txBox="1"/>
          <p:nvPr/>
        </p:nvSpPr>
        <p:spPr>
          <a:xfrm>
            <a:off x="3194050" y="1066800"/>
            <a:ext cx="2755900" cy="584200"/>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nonvolatile</a:t>
            </a:r>
            <a:endParaRPr kumimoji="0" lang="en-US" sz="3200" b="1"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p:cNvSpPr>
            <a:spLocks noGrp="1" noChangeArrowheads="1"/>
          </p:cNvSpPr>
          <p:nvPr>
            <p:ph type="title"/>
          </p:nvPr>
        </p:nvSpPr>
        <p:spPr/>
        <p:txBody>
          <a:bodyPr/>
          <a:lstStyle/>
          <a:p>
            <a:r>
              <a:rPr lang="en-US" altLang="zh-CN"/>
              <a:t>#What’s More</a:t>
            </a:r>
            <a:endParaRPr lang="zh-CN" altLang="en-US"/>
          </a:p>
        </p:txBody>
      </p:sp>
      <p:sp>
        <p:nvSpPr>
          <p:cNvPr id="223234" name="内容占位符 2"/>
          <p:cNvSpPr>
            <a:spLocks noGrp="1" noChangeArrowheads="1"/>
          </p:cNvSpPr>
          <p:nvPr>
            <p:ph idx="1"/>
          </p:nvPr>
        </p:nvSpPr>
        <p:spPr/>
        <p:txBody>
          <a:bodyPr/>
          <a:lstStyle/>
          <a:p>
            <a:r>
              <a:rPr lang="en-US" altLang="zh-CN">
                <a:hlinkClick r:id="rId1"/>
              </a:rPr>
              <a:t>You and Your Research</a:t>
            </a:r>
            <a:r>
              <a:rPr lang="en-US" altLang="zh-CN"/>
              <a:t> </a:t>
            </a:r>
            <a:endParaRPr lang="en-US" altLang="zh-CN"/>
          </a:p>
          <a:p>
            <a:pPr>
              <a:buFontTx/>
              <a:buNone/>
            </a:pPr>
            <a:r>
              <a:rPr lang="en-US" altLang="zh-CN"/>
              <a:t>	by Richard Hamming</a:t>
            </a:r>
            <a:endParaRPr lang="en-US" altLang="zh-CN"/>
          </a:p>
          <a:p>
            <a:r>
              <a:rPr lang="en-US" altLang="zh-CN">
                <a:hlinkClick r:id="rId2"/>
              </a:rPr>
              <a:t>How to Write a Great Research Paper</a:t>
            </a:r>
            <a:endParaRPr lang="en-US" altLang="zh-CN"/>
          </a:p>
          <a:p>
            <a:pPr>
              <a:buFontTx/>
              <a:buNone/>
            </a:pPr>
            <a:r>
              <a:rPr lang="en-US" altLang="zh-CN"/>
              <a:t>	by Simon Peyton Jones</a:t>
            </a:r>
            <a:endParaRPr lang="en-US" altLang="zh-CN"/>
          </a:p>
          <a:p>
            <a:r>
              <a:rPr lang="en-US" altLang="zh-CN">
                <a:hlinkClick r:id="rId3"/>
              </a:rPr>
              <a:t>How to Give a Great Research Talk</a:t>
            </a:r>
            <a:endParaRPr lang="en-US" altLang="zh-CN"/>
          </a:p>
          <a:p>
            <a:pPr>
              <a:buFontTx/>
              <a:buNone/>
            </a:pPr>
            <a:r>
              <a:rPr lang="en-US" altLang="zh-CN"/>
              <a:t>	by Simon Peyton Jones</a:t>
            </a:r>
            <a:endParaRPr lang="en-US" altLang="zh-CN"/>
          </a:p>
          <a:p>
            <a:r>
              <a:rPr lang="en-US" altLang="zh-CN">
                <a:hlinkClick r:id="rId4"/>
              </a:rPr>
              <a:t>A Radical New Way to Control the English Language</a:t>
            </a:r>
            <a:r>
              <a:rPr lang="en-US" altLang="zh-CN"/>
              <a:t> by George Gopen</a:t>
            </a:r>
            <a:endParaRPr lang="en-US" altLang="zh-CN"/>
          </a:p>
          <a:p>
            <a:pPr>
              <a:buFontTx/>
              <a:buNone/>
            </a:pP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1"/>
          <p:cNvSpPr>
            <a:spLocks noGrp="1" noChangeArrowheads="1"/>
          </p:cNvSpPr>
          <p:nvPr>
            <p:ph type="title"/>
          </p:nvPr>
        </p:nvSpPr>
        <p:spPr/>
        <p:txBody>
          <a:bodyPr/>
          <a:lstStyle/>
          <a:p>
            <a:r>
              <a:rPr lang="en-US" altLang="zh-CN"/>
              <a:t>#What’s More</a:t>
            </a:r>
            <a:endParaRPr lang="zh-CN" altLang="en-US"/>
          </a:p>
        </p:txBody>
      </p:sp>
      <p:sp>
        <p:nvSpPr>
          <p:cNvPr id="224258" name="内容占位符 2"/>
          <p:cNvSpPr>
            <a:spLocks noGrp="1" noChangeArrowheads="1"/>
          </p:cNvSpPr>
          <p:nvPr>
            <p:ph idx="1"/>
          </p:nvPr>
        </p:nvSpPr>
        <p:spPr/>
        <p:txBody>
          <a:bodyPr/>
          <a:lstStyle/>
          <a:p>
            <a:r>
              <a:rPr lang="en-US" altLang="zh-CN">
                <a:hlinkClick r:id="rId1"/>
              </a:rPr>
              <a:t>How to Do Good Research</a:t>
            </a:r>
            <a:r>
              <a:rPr lang="en-US" altLang="zh-CN"/>
              <a:t> </a:t>
            </a:r>
            <a:endParaRPr lang="en-US" altLang="zh-CN"/>
          </a:p>
          <a:p>
            <a:pPr>
              <a:buFontTx/>
              <a:buNone/>
            </a:pPr>
            <a:r>
              <a:rPr lang="en-US" altLang="zh-CN"/>
              <a:t>	by Frédo Durand</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3886200"/>
            <a:ext cx="518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2"/>
          <p:cNvSpPr>
            <a:spLocks noGrp="1" noChangeArrowheads="1"/>
          </p:cNvSpPr>
          <p:nvPr>
            <p:ph type="title"/>
          </p:nvPr>
        </p:nvSpPr>
        <p:spPr/>
        <p:txBody>
          <a:bodyPr/>
          <a:lstStyle/>
          <a:p>
            <a:pPr eaLnBrk="1" hangingPunct="1"/>
            <a:r>
              <a:rPr lang="en-US" altLang="zh-CN"/>
              <a:t>Magnetic Disk Technology</a:t>
            </a:r>
            <a:endParaRPr lang="en-US" altLang="zh-CN"/>
          </a:p>
        </p:txBody>
      </p:sp>
      <p:sp>
        <p:nvSpPr>
          <p:cNvPr id="36866" name="Rectangle 3"/>
          <p:cNvSpPr>
            <a:spLocks noGrp="1" noChangeArrowheads="1"/>
          </p:cNvSpPr>
          <p:nvPr>
            <p:ph type="body" idx="1"/>
          </p:nvPr>
        </p:nvSpPr>
        <p:spPr>
          <a:xfrm>
            <a:off x="457200" y="1600200"/>
            <a:ext cx="9144000" cy="5257800"/>
          </a:xfrm>
        </p:spPr>
        <p:txBody>
          <a:bodyPr/>
          <a:lstStyle/>
          <a:p>
            <a:pPr eaLnBrk="1" hangingPunct="1">
              <a:defRPr/>
            </a:pPr>
            <a:r>
              <a:rPr lang="en-US" altLang="zh-CN" dirty="0"/>
              <a:t>Between 2004 &amp; 2011, density doubles every two years</a:t>
            </a:r>
            <a:endParaRPr lang="en-US" altLang="zh-CN" dirty="0"/>
          </a:p>
          <a:p>
            <a:pPr marL="0" indent="0" eaLnBrk="1" hangingPunct="1">
              <a:buFontTx/>
              <a:buNone/>
              <a:defRPr/>
            </a:pPr>
            <a:r>
              <a:rPr lang="en-US" altLang="zh-CN" dirty="0"/>
              <a:t>  </a:t>
            </a:r>
            <a:r>
              <a:rPr lang="en-US" altLang="zh-CN" sz="1600" dirty="0"/>
              <a:t> </a:t>
            </a:r>
            <a:r>
              <a:rPr lang="en-US" altLang="zh-CN" dirty="0"/>
              <a:t>recently, less than 5% per year;</a:t>
            </a:r>
            <a:endParaRPr lang="en-US" altLang="zh-CN" dirty="0"/>
          </a:p>
          <a:p>
            <a:pPr eaLnBrk="1" hangingPunct="1">
              <a:defRPr/>
            </a:pPr>
            <a:r>
              <a:rPr lang="en-US" altLang="zh-CN" dirty="0"/>
              <a:t>8 to 10 times cheaper per bit than Flash</a:t>
            </a:r>
            <a:endParaRPr lang="en-US" altLang="zh-CN" dirty="0"/>
          </a:p>
          <a:p>
            <a:pPr eaLnBrk="1" hangingPunct="1">
              <a:buFontTx/>
              <a:buNone/>
              <a:defRPr/>
            </a:pPr>
            <a:r>
              <a:rPr lang="en-US" altLang="zh-CN" dirty="0"/>
              <a:t>	200 to 300 times cheaper per bit than DRAM</a:t>
            </a:r>
            <a:endParaRPr lang="en-US" altLang="zh-CN" dirty="0"/>
          </a:p>
          <a:p>
            <a:pPr eaLnBrk="1" hangingPunct="1">
              <a:buFontTx/>
              <a:buNone/>
              <a:defRPr/>
            </a:pPr>
            <a:endParaRPr lang="en-US" altLang="zh-CN" sz="2400" dirty="0"/>
          </a:p>
          <a:p>
            <a:pPr eaLnBrk="1" hangingPunct="1">
              <a:defRPr/>
            </a:pPr>
            <a:r>
              <a:rPr lang="en-US" altLang="zh-CN" dirty="0"/>
              <a:t>For server and warehouse scale storage</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287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2"/>
          <p:cNvSpPr>
            <a:spLocks noGrp="1" noChangeArrowheads="1"/>
          </p:cNvSpPr>
          <p:nvPr>
            <p:ph type="title"/>
          </p:nvPr>
        </p:nvSpPr>
        <p:spPr/>
        <p:txBody>
          <a:bodyPr/>
          <a:lstStyle/>
          <a:p>
            <a:pPr eaLnBrk="1" hangingPunct="1"/>
            <a:r>
              <a:rPr lang="en-US" altLang="zh-CN">
                <a:solidFill>
                  <a:schemeClr val="bg1"/>
                </a:solidFill>
              </a:rPr>
              <a:t>Network Technology</a:t>
            </a:r>
            <a:endParaRPr lang="en-US" altLang="zh-CN">
              <a:solidFill>
                <a:schemeClr val="bg1"/>
              </a:solidFill>
            </a:endParaRPr>
          </a:p>
        </p:txBody>
      </p:sp>
      <p:sp>
        <p:nvSpPr>
          <p:cNvPr id="41987" name="Rectangle 3"/>
          <p:cNvSpPr>
            <a:spLocks noGrp="1" noChangeArrowheads="1"/>
          </p:cNvSpPr>
          <p:nvPr>
            <p:ph type="body" idx="1"/>
          </p:nvPr>
        </p:nvSpPr>
        <p:spPr/>
        <p:txBody>
          <a:bodyPr/>
          <a:lstStyle/>
          <a:p>
            <a:pPr eaLnBrk="1" hangingPunct="1"/>
            <a:r>
              <a:rPr lang="en-US" altLang="zh-CN">
                <a:solidFill>
                  <a:schemeClr val="bg1"/>
                </a:solidFill>
              </a:rPr>
              <a:t>Switches</a:t>
            </a:r>
            <a:endParaRPr lang="en-US" altLang="zh-CN">
              <a:solidFill>
                <a:schemeClr val="bg1"/>
              </a:solidFill>
            </a:endParaRPr>
          </a:p>
          <a:p>
            <a:pPr eaLnBrk="1" hangingPunct="1"/>
            <a:r>
              <a:rPr lang="en-US" altLang="zh-CN">
                <a:solidFill>
                  <a:schemeClr val="bg1"/>
                </a:solidFill>
              </a:rPr>
              <a:t>Transmission systems</a:t>
            </a:r>
            <a:endParaRPr lang="en-US" altLang="zh-CN">
              <a:solidFill>
                <a:schemeClr val="bg1"/>
              </a:solidFill>
            </a:endParaRPr>
          </a:p>
          <a:p>
            <a:pPr eaLnBrk="1" hangingPunct="1"/>
            <a:endParaRPr lang="en-US" altLang="zh-CN">
              <a:solidFill>
                <a:schemeClr val="bg1"/>
              </a:solidFill>
            </a:endParaRPr>
          </a:p>
          <a:p>
            <a:pPr eaLnBrk="1" hangingPunct="1"/>
            <a:r>
              <a:rPr lang="en-US" altLang="zh-CN">
                <a:solidFill>
                  <a:schemeClr val="bg1"/>
                </a:solidFill>
              </a:rPr>
              <a:t>Appendix F</a:t>
            </a:r>
            <a:endParaRPr lang="en-US" altLang="zh-CN">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tLang="zh-CN"/>
              <a:t>Performance Trends</a:t>
            </a:r>
            <a:endParaRPr lang="en-US" altLang="zh-CN"/>
          </a:p>
        </p:txBody>
      </p:sp>
      <p:sp>
        <p:nvSpPr>
          <p:cNvPr id="44034" name="Rectangle 3"/>
          <p:cNvSpPr>
            <a:spLocks noGrp="1" noChangeArrowheads="1"/>
          </p:cNvSpPr>
          <p:nvPr>
            <p:ph type="body" idx="1"/>
          </p:nvPr>
        </p:nvSpPr>
        <p:spPr/>
        <p:txBody>
          <a:bodyPr/>
          <a:lstStyle/>
          <a:p>
            <a:pPr eaLnBrk="1" hangingPunct="1"/>
            <a:r>
              <a:rPr lang="en-US" altLang="zh-CN" b="1"/>
              <a:t>Bandwidth/Throughput</a:t>
            </a:r>
            <a:endParaRPr lang="en-US" altLang="zh-CN" b="1"/>
          </a:p>
          <a:p>
            <a:pPr eaLnBrk="1" hangingPunct="1">
              <a:buFontTx/>
              <a:buNone/>
            </a:pPr>
            <a:r>
              <a:rPr lang="en-US" altLang="zh-CN"/>
              <a:t>	the total amount of work done in a given time</a:t>
            </a:r>
            <a:endParaRPr lang="en-US" altLang="zh-CN"/>
          </a:p>
          <a:p>
            <a:pPr eaLnBrk="1" hangingPunct="1">
              <a:buFontTx/>
              <a:buNone/>
            </a:pPr>
            <a:endParaRPr lang="en-US" altLang="zh-CN"/>
          </a:p>
          <a:p>
            <a:pPr eaLnBrk="1" hangingPunct="1"/>
            <a:r>
              <a:rPr lang="en-US" altLang="zh-CN" b="1"/>
              <a:t>Latency/Response Time</a:t>
            </a:r>
            <a:endParaRPr lang="en-US" altLang="zh-CN" b="1"/>
          </a:p>
          <a:p>
            <a:pPr eaLnBrk="1" hangingPunct="1">
              <a:buFontTx/>
              <a:buNone/>
            </a:pPr>
            <a:r>
              <a:rPr lang="en-US" altLang="zh-CN"/>
              <a:t>	the time between the start and the completion of an event</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p:cNvSpPr>
            <a:spLocks noGrp="1" noChangeArrowheads="1"/>
          </p:cNvSpPr>
          <p:nvPr>
            <p:ph type="title"/>
          </p:nvPr>
        </p:nvSpPr>
        <p:spPr/>
        <p:txBody>
          <a:bodyPr/>
          <a:lstStyle/>
          <a:p>
            <a:pPr eaLnBrk="1" hangingPunct="1"/>
            <a:r>
              <a:rPr lang="en-US" altLang="zh-CN"/>
              <a:t>Bandwidth over Latency</a:t>
            </a:r>
            <a:endParaRPr lang="en-US" altLang="zh-CN"/>
          </a:p>
        </p:txBody>
      </p:sp>
      <p:sp>
        <p:nvSpPr>
          <p:cNvPr id="4" name="TextBox 5"/>
          <p:cNvSpPr txBox="1">
            <a:spLocks noChangeArrowheads="1"/>
          </p:cNvSpPr>
          <p:nvPr/>
        </p:nvSpPr>
        <p:spPr bwMode="auto">
          <a:xfrm>
            <a:off x="0" y="4648200"/>
            <a:ext cx="7974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Bandwidth grows by at least the square of </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improvement</a:t>
            </a:r>
            <a:r>
              <a:rPr lang="en-US" altLang="zh-CN" sz="2800" dirty="0">
                <a:solidFill>
                  <a:srgbClr val="00B0F0"/>
                </a:solidFill>
                <a:latin typeface="+mn-lt"/>
              </a:rPr>
              <a:t> </a:t>
            </a: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p:cNvSpPr>
            <a:spLocks noGrp="1" noChangeArrowheads="1"/>
          </p:cNvSpPr>
          <p:nvPr>
            <p:ph type="title"/>
          </p:nvPr>
        </p:nvSpPr>
        <p:spPr/>
        <p:txBody>
          <a:bodyPr/>
          <a:lstStyle/>
          <a:p>
            <a:pPr eaLnBrk="1" hangingPunct="1"/>
            <a:r>
              <a:rPr lang="en-US" altLang="zh-CN"/>
              <a:t>Bandwidth over Latency</a:t>
            </a:r>
            <a:endParaRPr lang="en-US" altLang="zh-CN"/>
          </a:p>
        </p:txBody>
      </p:sp>
      <p:sp>
        <p:nvSpPr>
          <p:cNvPr id="2" name="Oval 1"/>
          <p:cNvSpPr/>
          <p:nvPr/>
        </p:nvSpPr>
        <p:spPr>
          <a:xfrm>
            <a:off x="4886325" y="1547018"/>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5"/>
          <p:cNvSpPr txBox="1">
            <a:spLocks noChangeArrowheads="1"/>
          </p:cNvSpPr>
          <p:nvPr/>
        </p:nvSpPr>
        <p:spPr bwMode="auto">
          <a:xfrm>
            <a:off x="0" y="4648200"/>
            <a:ext cx="775007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microprocessors and networks</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Performance is the primary differentiator:</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32000~40000x in bandwidth</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50~90x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Z:\WOMAT\Production\Artfinal\0000000038\MKCAD\978-0-12-811905-1\0003165540\XMLLowres\f01-09-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2"/>
          <p:cNvSpPr>
            <a:spLocks noGrp="1" noChangeArrowheads="1"/>
          </p:cNvSpPr>
          <p:nvPr>
            <p:ph type="title"/>
          </p:nvPr>
        </p:nvSpPr>
        <p:spPr/>
        <p:txBody>
          <a:bodyPr/>
          <a:lstStyle/>
          <a:p>
            <a:pPr eaLnBrk="1" hangingPunct="1"/>
            <a:r>
              <a:rPr lang="en-US" altLang="zh-CN"/>
              <a:t>Bandwidth over Latency</a:t>
            </a:r>
            <a:endParaRPr lang="en-US" altLang="zh-CN"/>
          </a:p>
        </p:txBody>
      </p:sp>
      <p:sp>
        <p:nvSpPr>
          <p:cNvPr id="48131" name="TextBox 5"/>
          <p:cNvSpPr txBox="1">
            <a:spLocks noChangeArrowheads="1"/>
          </p:cNvSpPr>
          <p:nvPr/>
        </p:nvSpPr>
        <p:spPr bwMode="auto">
          <a:xfrm>
            <a:off x="0" y="4648200"/>
            <a:ext cx="844962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memory and disks</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Capacity is more important than performance</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So capacity improved more</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400~2400x in bandwidth</a:t>
            </a:r>
            <a:endPar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8~9x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
        <p:nvSpPr>
          <p:cNvPr id="5" name="Oval 4"/>
          <p:cNvSpPr/>
          <p:nvPr/>
        </p:nvSpPr>
        <p:spPr>
          <a:xfrm>
            <a:off x="2819400" y="2971800"/>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endParaRPr lang="en-US" altLang="zh-CN" dirty="0"/>
          </a:p>
        </p:txBody>
      </p:sp>
      <p:sp>
        <p:nvSpPr>
          <p:cNvPr id="6" name="Rectangle 3"/>
          <p:cNvSpPr txBox="1">
            <a:spLocks noChangeArrowheads="1"/>
          </p:cNvSpPr>
          <p:nvPr/>
        </p:nvSpPr>
        <p:spPr bwMode="auto">
          <a:xfrm>
            <a:off x="0" y="3886200"/>
            <a:ext cx="9144000" cy="2971800"/>
          </a:xfrm>
          <a:prstGeom prst="rect">
            <a:avLst/>
          </a:prstGeom>
          <a:noFill/>
          <a:ln w="9525">
            <a:no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How computer design trends evolve?</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Z:\WOMAT\Production\Artfinal\0000000038\MKCAD\978-0-12-811905-1\0003165540\XMLLowres\f01-10-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856288"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1"/>
          <p:cNvSpPr>
            <a:spLocks noGrp="1" noChangeArrowheads="1"/>
          </p:cNvSpPr>
          <p:nvPr>
            <p:ph type="title"/>
          </p:nvPr>
        </p:nvSpPr>
        <p:spPr>
          <a:xfrm>
            <a:off x="4953000" y="5715000"/>
            <a:ext cx="4495800" cy="1143000"/>
          </a:xfrm>
        </p:spPr>
        <p:txBody>
          <a:bodyPr/>
          <a:lstStyle/>
          <a:p>
            <a:pPr algn="l"/>
            <a:r>
              <a:rPr lang="en-US" altLang="en-US">
                <a:solidFill>
                  <a:srgbClr val="00B0F0"/>
                </a:solidFill>
              </a:rPr>
              <a:t>Performance </a:t>
            </a:r>
            <a:br>
              <a:rPr lang="en-US" altLang="en-US">
                <a:solidFill>
                  <a:srgbClr val="00B0F0"/>
                </a:solidFill>
              </a:rPr>
            </a:br>
            <a:r>
              <a:rPr lang="en-US" altLang="en-US">
                <a:solidFill>
                  <a:srgbClr val="00B0F0"/>
                </a:solidFill>
              </a:rPr>
              <a:t>Milestones</a:t>
            </a:r>
            <a:endParaRPr lang="en-US" altLang="en-US">
              <a:solidFill>
                <a:srgbClr val="00B0F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zh-CN" sz="3600"/>
              <a:t>Transistor Performance and Wires</a:t>
            </a:r>
            <a:endParaRPr lang="en-US" altLang="zh-CN" sz="3600"/>
          </a:p>
        </p:txBody>
      </p:sp>
      <p:sp>
        <p:nvSpPr>
          <p:cNvPr id="45058" name="Rectangle 3"/>
          <p:cNvSpPr>
            <a:spLocks noGrp="1" noChangeArrowheads="1"/>
          </p:cNvSpPr>
          <p:nvPr>
            <p:ph type="body" idx="1"/>
          </p:nvPr>
        </p:nvSpPr>
        <p:spPr/>
        <p:txBody>
          <a:bodyPr/>
          <a:lstStyle/>
          <a:p>
            <a:pPr eaLnBrk="1" hangingPunct="1">
              <a:defRPr/>
            </a:pPr>
            <a:r>
              <a:rPr lang="en-US" altLang="zh-CN" b="1" dirty="0"/>
              <a:t>Feature Size</a:t>
            </a:r>
            <a:r>
              <a:rPr lang="en-US" altLang="zh-CN" dirty="0"/>
              <a:t> is decreasing</a:t>
            </a:r>
            <a:endParaRPr lang="en-US" altLang="zh-CN" dirty="0"/>
          </a:p>
          <a:p>
            <a:pPr eaLnBrk="1" hangingPunct="1">
              <a:buFontTx/>
              <a:buNone/>
              <a:defRPr/>
            </a:pPr>
            <a:r>
              <a:rPr lang="en-US" altLang="zh-CN" dirty="0"/>
              <a:t>	minimum size of a transistor or a wire in either the x or y dimension</a:t>
            </a:r>
            <a:endParaRPr lang="en-US" altLang="zh-CN" dirty="0"/>
          </a:p>
          <a:p>
            <a:pPr marL="0" indent="0" eaLnBrk="1" hangingPunct="1">
              <a:buFontTx/>
              <a:buNone/>
              <a:defRPr/>
            </a:pPr>
            <a:endParaRPr lang="en-US" altLang="zh-CN" dirty="0"/>
          </a:p>
        </p:txBody>
      </p:sp>
      <p:pic>
        <p:nvPicPr>
          <p:cNvPr id="522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451225"/>
            <a:ext cx="44196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308475" y="3533775"/>
            <a:ext cx="5105400" cy="31718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Transistor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performance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improves linearly with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decreasing feature size</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zh-CN" sz="3600"/>
              <a:t>Transistor Performance and Wires</a:t>
            </a:r>
            <a:endParaRPr lang="en-US" altLang="zh-CN" sz="3600"/>
          </a:p>
        </p:txBody>
      </p:sp>
      <p:sp>
        <p:nvSpPr>
          <p:cNvPr id="54274" name="Rectangle 3"/>
          <p:cNvSpPr>
            <a:spLocks noGrp="1" noChangeArrowheads="1"/>
          </p:cNvSpPr>
          <p:nvPr>
            <p:ph type="body" idx="1"/>
          </p:nvPr>
        </p:nvSpPr>
        <p:spPr/>
        <p:txBody>
          <a:bodyPr/>
          <a:lstStyle/>
          <a:p>
            <a:pPr eaLnBrk="1" hangingPunct="1"/>
            <a:r>
              <a:rPr lang="en-US" altLang="zh-CN"/>
              <a:t>Feature size shrinks, wires get shorter;</a:t>
            </a:r>
            <a:endParaRPr lang="en-US" altLang="zh-CN"/>
          </a:p>
          <a:p>
            <a:pPr eaLnBrk="1" hangingPunct="1">
              <a:buFontTx/>
              <a:buNone/>
            </a:pPr>
            <a:r>
              <a:rPr lang="en-US" altLang="zh-CN"/>
              <a:t>	resistance and capacitance per unit length get worse</a:t>
            </a:r>
            <a:endParaRPr lang="en-US" altLang="zh-CN"/>
          </a:p>
        </p:txBody>
      </p:sp>
      <p:pic>
        <p:nvPicPr>
          <p:cNvPr id="542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7300" y="3254375"/>
            <a:ext cx="66294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tLang="zh-CN" dirty="0"/>
              <a:t>Trends</a:t>
            </a:r>
            <a:endParaRPr lang="en-US" altLang="zh-CN" dirty="0"/>
          </a:p>
        </p:txBody>
      </p:sp>
      <p:sp>
        <p:nvSpPr>
          <p:cNvPr id="56322" name="Rectangle 3"/>
          <p:cNvSpPr>
            <a:spLocks noGrp="1" noChangeArrowheads="1"/>
          </p:cNvSpPr>
          <p:nvPr>
            <p:ph type="body" idx="1"/>
          </p:nvPr>
        </p:nvSpPr>
        <p:spPr/>
        <p:txBody>
          <a:bodyPr/>
          <a:lstStyle/>
          <a:p>
            <a:pPr eaLnBrk="1" hangingPunct="1"/>
            <a:r>
              <a:rPr lang="en-US" altLang="zh-CN">
                <a:solidFill>
                  <a:schemeClr val="tx2"/>
                </a:solidFill>
              </a:rPr>
              <a:t>Technology</a:t>
            </a:r>
            <a:endParaRPr lang="en-US" altLang="zh-CN">
              <a:solidFill>
                <a:schemeClr val="tx2"/>
              </a:solidFill>
            </a:endParaRPr>
          </a:p>
          <a:p>
            <a:pPr eaLnBrk="1" hangingPunct="1"/>
            <a:r>
              <a:rPr lang="en-US" altLang="zh-CN">
                <a:solidFill>
                  <a:srgbClr val="00B0F0"/>
                </a:solidFill>
              </a:rPr>
              <a:t>Power and Energy</a:t>
            </a:r>
            <a:endParaRPr lang="en-US" altLang="zh-CN">
              <a:solidFill>
                <a:srgbClr val="00B0F0"/>
              </a:solidFill>
            </a:endParaRPr>
          </a:p>
          <a:p>
            <a:pPr eaLnBrk="1" hangingPunct="1"/>
            <a:r>
              <a:rPr lang="en-US" altLang="zh-CN">
                <a:solidFill>
                  <a:schemeClr val="tx2"/>
                </a:solidFill>
              </a:rPr>
              <a:t>Cost</a:t>
            </a:r>
            <a:endParaRPr lang="en-US" altLang="zh-CN">
              <a:solidFill>
                <a:schemeClr val="tx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 name="Rectangle 3"/>
          <p:cNvSpPr txBox="1">
            <a:spLocks noChangeArrowheads="1"/>
          </p:cNvSpPr>
          <p:nvPr/>
        </p:nvSpPr>
        <p:spPr bwMode="auto">
          <a:xfrm>
            <a:off x="0" y="3581400"/>
            <a:ext cx="9525000" cy="3048000"/>
          </a:xfrm>
          <a:prstGeom prst="rect">
            <a:avLst/>
          </a:prstGeom>
          <a:noFill/>
          <a:ln w="9525">
            <a:no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power up computer</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distribute power around the chip</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dissipate heat to avoid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overheating&amp;failures</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0419" name="Graphic 3" descr="Pow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4800" y="3429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altLang="zh-CN"/>
              <a:t>Power vs Energy</a:t>
            </a:r>
            <a:endParaRPr lang="en-US" altLang="zh-CN"/>
          </a:p>
        </p:txBody>
      </p:sp>
      <p:sp>
        <p:nvSpPr>
          <p:cNvPr id="62466" name="Rectangle 3"/>
          <p:cNvSpPr>
            <a:spLocks noGrp="1" noChangeArrowheads="1"/>
          </p:cNvSpPr>
          <p:nvPr>
            <p:ph type="body" idx="1"/>
          </p:nvPr>
        </p:nvSpPr>
        <p:spPr/>
        <p:txBody>
          <a:bodyPr/>
          <a:lstStyle/>
          <a:p>
            <a:pPr eaLnBrk="1" hangingPunct="1"/>
            <a:r>
              <a:rPr lang="en-US" altLang="zh-CN"/>
              <a:t>How to measure power?</a:t>
            </a:r>
            <a:endParaRPr lang="en-US" altLang="zh-CN"/>
          </a:p>
          <a:p>
            <a:pPr eaLnBrk="1" hangingPunct="1">
              <a:buFontTx/>
              <a:buNone/>
            </a:pPr>
            <a:r>
              <a:rPr lang="en-US" altLang="zh-CN"/>
              <a:t>	</a:t>
            </a:r>
            <a:endParaRPr lang="en-US" altLang="zh-CN"/>
          </a:p>
          <a:p>
            <a:pPr eaLnBrk="1" hangingPunct="1">
              <a:buFontTx/>
              <a:buNone/>
            </a:pPr>
            <a:r>
              <a:rPr lang="en-US" altLang="zh-CN"/>
              <a:t>	</a:t>
            </a:r>
            <a:r>
              <a:rPr lang="en-US" altLang="zh-CN">
                <a:solidFill>
                  <a:srgbClr val="00B0F0"/>
                </a:solidFill>
              </a:rPr>
              <a:t>Power = Energy per unit time</a:t>
            </a:r>
            <a:endParaRPr lang="en-US" altLang="zh-CN">
              <a:solidFill>
                <a:srgbClr val="00B0F0"/>
              </a:solidFill>
            </a:endParaRPr>
          </a:p>
          <a:p>
            <a:pPr eaLnBrk="1" hangingPunct="1">
              <a:buFontTx/>
              <a:buNone/>
            </a:pPr>
            <a:r>
              <a:rPr lang="en-US" altLang="zh-CN"/>
              <a:t>	1 watt = 1 joule per second</a:t>
            </a:r>
            <a:endParaRPr lang="en-US" altLang="zh-CN"/>
          </a:p>
          <a:p>
            <a:pPr eaLnBrk="1" hangingPunct="1">
              <a:buFontTx/>
              <a:buNone/>
            </a:pPr>
            <a:r>
              <a:rPr lang="en-US" altLang="zh-CN"/>
              <a:t>	</a:t>
            </a:r>
            <a:endParaRPr lang="en-US" altLang="zh-CN"/>
          </a:p>
          <a:p>
            <a:pPr eaLnBrk="1" hangingPunct="1">
              <a:buFontTx/>
              <a:buNone/>
            </a:pPr>
            <a:r>
              <a:rPr lang="en-US" altLang="zh-CN"/>
              <a:t>	</a:t>
            </a:r>
            <a:r>
              <a:rPr lang="en-US" altLang="zh-CN">
                <a:solidFill>
                  <a:srgbClr val="00B0F0"/>
                </a:solidFill>
              </a:rPr>
              <a:t>energy to execute a workload = </a:t>
            </a:r>
            <a:endParaRPr lang="en-US" altLang="zh-CN">
              <a:solidFill>
                <a:srgbClr val="00B0F0"/>
              </a:solidFill>
            </a:endParaRPr>
          </a:p>
          <a:p>
            <a:pPr eaLnBrk="1" hangingPunct="1">
              <a:buFontTx/>
              <a:buNone/>
            </a:pPr>
            <a:r>
              <a:rPr lang="en-US" altLang="zh-CN">
                <a:solidFill>
                  <a:srgbClr val="00B0F0"/>
                </a:solidFill>
              </a:rPr>
              <a:t>	avg power x execution time</a:t>
            </a:r>
            <a:endParaRPr lang="en-US" altLang="zh-CN">
              <a:solidFill>
                <a:srgbClr val="00B0F0"/>
              </a:solidFill>
            </a:endParaRPr>
          </a:p>
          <a:p>
            <a:pPr eaLnBrk="1" hangingPunct="1">
              <a:buFontTx/>
              <a:buNone/>
            </a:pPr>
            <a:r>
              <a:rPr lang="en-US" altLang="zh-CN"/>
              <a:t>	</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zh-CN"/>
              <a:t>Energy Efficiency</a:t>
            </a:r>
            <a:endParaRPr lang="en-US" altLang="zh-CN"/>
          </a:p>
        </p:txBody>
      </p:sp>
      <p:sp>
        <p:nvSpPr>
          <p:cNvPr id="64514" name="Rectangle 3"/>
          <p:cNvSpPr>
            <a:spLocks noGrp="1" noChangeArrowheads="1"/>
          </p:cNvSpPr>
          <p:nvPr>
            <p:ph type="body" idx="1"/>
          </p:nvPr>
        </p:nvSpPr>
        <p:spPr/>
        <p:txBody>
          <a:bodyPr/>
          <a:lstStyle/>
          <a:p>
            <a:pPr eaLnBrk="1" hangingPunct="1"/>
            <a:r>
              <a:rPr lang="en-US" altLang="zh-CN" b="1" dirty="0"/>
              <a:t>Example</a:t>
            </a:r>
            <a:endParaRPr lang="en-US" altLang="zh-CN" b="1" dirty="0"/>
          </a:p>
          <a:p>
            <a:pPr eaLnBrk="1" hangingPunct="1">
              <a:buFontTx/>
              <a:buNone/>
            </a:pPr>
            <a:r>
              <a:rPr lang="en-US" altLang="zh-CN" dirty="0"/>
              <a:t>	processor A with 20% higher avg power consumption than processor B;</a:t>
            </a:r>
            <a:endParaRPr lang="en-US" altLang="zh-CN" dirty="0"/>
          </a:p>
          <a:p>
            <a:pPr eaLnBrk="1" hangingPunct="1">
              <a:buFontTx/>
              <a:buNone/>
            </a:pPr>
            <a:r>
              <a:rPr lang="en-US" altLang="zh-CN" dirty="0"/>
              <a:t>	but A executes the task with 70% of the time by B;</a:t>
            </a:r>
            <a:endParaRPr lang="en-US" altLang="zh-CN" dirty="0"/>
          </a:p>
          <a:p>
            <a:pPr eaLnBrk="1" hangingPunct="1">
              <a:buFontTx/>
              <a:buNone/>
            </a:pPr>
            <a:r>
              <a:rPr lang="en-US" altLang="zh-CN" dirty="0"/>
              <a:t>	A or B is more efficient?</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tLang="zh-CN"/>
              <a:t>Energy Efficiency</a:t>
            </a:r>
            <a:endParaRPr lang="en-US" altLang="zh-CN"/>
          </a:p>
        </p:txBody>
      </p:sp>
      <p:sp>
        <p:nvSpPr>
          <p:cNvPr id="66562" name="Rectangle 3"/>
          <p:cNvSpPr>
            <a:spLocks noGrp="1" noChangeArrowheads="1"/>
          </p:cNvSpPr>
          <p:nvPr>
            <p:ph type="body" idx="1"/>
          </p:nvPr>
        </p:nvSpPr>
        <p:spPr/>
        <p:txBody>
          <a:bodyPr/>
          <a:lstStyle/>
          <a:p>
            <a:pPr eaLnBrk="1" hangingPunct="1"/>
            <a:r>
              <a:rPr lang="en-US" altLang="zh-CN" b="1" dirty="0"/>
              <a:t>Example</a:t>
            </a:r>
            <a:endParaRPr lang="en-US" altLang="zh-CN" b="1" dirty="0"/>
          </a:p>
          <a:p>
            <a:pPr eaLnBrk="1" hangingPunct="1">
              <a:buFontTx/>
              <a:buNone/>
            </a:pPr>
            <a:r>
              <a:rPr lang="en-US" altLang="zh-CN" dirty="0"/>
              <a:t>	processor A with 20% higher avg power consumption than processor B;</a:t>
            </a:r>
            <a:endParaRPr lang="en-US" altLang="zh-CN" dirty="0"/>
          </a:p>
          <a:p>
            <a:pPr eaLnBrk="1" hangingPunct="1">
              <a:buFontTx/>
              <a:buNone/>
            </a:pPr>
            <a:r>
              <a:rPr lang="en-US" altLang="zh-CN" dirty="0"/>
              <a:t>	but A executes the task with 70% of the time by B;</a:t>
            </a:r>
            <a:endParaRPr lang="en-US" altLang="zh-CN" dirty="0"/>
          </a:p>
          <a:p>
            <a:pPr eaLnBrk="1" hangingPunct="1">
              <a:buFontTx/>
              <a:buNone/>
            </a:pPr>
            <a:r>
              <a:rPr lang="en-US" altLang="zh-CN" dirty="0"/>
              <a:t>	A or B is more efficient?</a:t>
            </a:r>
            <a:endParaRPr lang="en-US" altLang="zh-CN" dirty="0"/>
          </a:p>
          <a:p>
            <a:pPr eaLnBrk="1" hangingPunct="1"/>
            <a:r>
              <a:rPr lang="en-US" altLang="zh-CN" dirty="0" err="1"/>
              <a:t>EnergyConsumptionA</a:t>
            </a:r>
            <a:endParaRPr lang="en-US" altLang="zh-CN" dirty="0"/>
          </a:p>
          <a:p>
            <a:pPr eaLnBrk="1" hangingPunct="1">
              <a:buFontTx/>
              <a:buNone/>
            </a:pPr>
            <a:r>
              <a:rPr lang="en-US" altLang="zh-CN" dirty="0"/>
              <a:t>=	1.2 x 0.7 x </a:t>
            </a:r>
            <a:r>
              <a:rPr lang="en-US" altLang="zh-CN" dirty="0" err="1"/>
              <a:t>EnergyConsumptionB</a:t>
            </a:r>
            <a:endParaRPr lang="en-US" altLang="zh-CN" dirty="0"/>
          </a:p>
          <a:p>
            <a:pPr eaLnBrk="1" hangingPunct="1">
              <a:buFontTx/>
              <a:buNone/>
            </a:pPr>
            <a:r>
              <a:rPr lang="en-US" altLang="zh-CN" dirty="0"/>
              <a:t>=0.84 x </a:t>
            </a:r>
            <a:r>
              <a:rPr lang="en-US" altLang="zh-CN" dirty="0" err="1"/>
              <a:t>EnergyConsumptionB</a:t>
            </a:r>
            <a:endParaRPr lang="en-US" altLang="zh-CN" dirty="0"/>
          </a:p>
        </p:txBody>
      </p:sp>
      <p:pic>
        <p:nvPicPr>
          <p:cNvPr id="665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2550" y="5029200"/>
            <a:ext cx="2711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Line 6"/>
          <p:cNvSpPr>
            <a:spLocks noChangeShapeType="1"/>
          </p:cNvSpPr>
          <p:nvPr/>
        </p:nvSpPr>
        <p:spPr bwMode="auto">
          <a:xfrm>
            <a:off x="6477000" y="5486400"/>
            <a:ext cx="2667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Where does the energy go?</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endParaRPr lang="en-US" altLang="zh-CN" dirty="0"/>
          </a:p>
        </p:txBody>
      </p:sp>
      <p:sp>
        <p:nvSpPr>
          <p:cNvPr id="6" name="Rectangle 3"/>
          <p:cNvSpPr txBox="1">
            <a:spLocks noChangeArrowheads="1"/>
          </p:cNvSpPr>
          <p:nvPr/>
        </p:nvSpPr>
        <p:spPr bwMode="auto">
          <a:xfrm>
            <a:off x="0" y="3886200"/>
            <a:ext cx="9144000" cy="2971800"/>
          </a:xfrm>
          <a:prstGeom prst="rect">
            <a:avLst/>
          </a:prstGeom>
          <a:noFill/>
          <a:ln w="9525">
            <a:no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How computer design trends evolve?</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Performance-driven: Quantitative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zh-CN" sz="4000"/>
              <a:t>Primary Energy Consumption within a Microprocessor</a:t>
            </a:r>
            <a:endParaRPr lang="en-US" altLang="zh-CN" sz="4000"/>
          </a:p>
        </p:txBody>
      </p:sp>
      <p:sp>
        <p:nvSpPr>
          <p:cNvPr id="70658" name="Rectangle 3"/>
          <p:cNvSpPr>
            <a:spLocks noGrp="1" noChangeArrowheads="1"/>
          </p:cNvSpPr>
          <p:nvPr>
            <p:ph type="body" idx="1"/>
          </p:nvPr>
        </p:nvSpPr>
        <p:spPr/>
        <p:txBody>
          <a:bodyPr/>
          <a:lstStyle/>
          <a:p>
            <a:pPr eaLnBrk="1" hangingPunct="1"/>
            <a:r>
              <a:rPr lang="en-US" altLang="zh-CN"/>
              <a:t>Dynamic Energy:</a:t>
            </a:r>
            <a:endParaRPr lang="en-US" altLang="zh-CN"/>
          </a:p>
          <a:p>
            <a:pPr eaLnBrk="1" hangingPunct="1">
              <a:buFontTx/>
              <a:buNone/>
            </a:pPr>
            <a:r>
              <a:rPr lang="en-US" altLang="zh-CN"/>
              <a:t>	switch transistors </a:t>
            </a:r>
            <a:endParaRPr lang="en-US" altLang="zh-CN"/>
          </a:p>
          <a:p>
            <a:pPr eaLnBrk="1" hangingPunct="1">
              <a:buFontTx/>
              <a:buNone/>
            </a:pPr>
            <a:r>
              <a:rPr lang="en-US" altLang="zh-CN" i="1"/>
              <a:t>	</a:t>
            </a:r>
            <a:endParaRPr lang="en-US" altLang="zh-CN" i="1"/>
          </a:p>
          <a:p>
            <a:pPr eaLnBrk="1" hangingPunct="1">
              <a:buFontTx/>
              <a:buNone/>
            </a:pPr>
            <a:r>
              <a:rPr lang="en-US" altLang="zh-CN" i="1"/>
              <a:t>	</a:t>
            </a:r>
            <a:r>
              <a:rPr lang="en-US" altLang="zh-CN"/>
              <a:t>energize pulse of the logic transition:</a:t>
            </a:r>
            <a:endParaRPr lang="en-US" altLang="zh-CN"/>
          </a:p>
          <a:p>
            <a:pPr eaLnBrk="1" hangingPunct="1">
              <a:buFontTx/>
              <a:buNone/>
            </a:pPr>
            <a:r>
              <a:rPr lang="en-US" altLang="zh-CN"/>
              <a:t>	0-&gt;1-&gt;0 or 1-&gt;0-&gt;1</a:t>
            </a:r>
            <a:endParaRPr lang="en-US" altLang="zh-CN"/>
          </a:p>
          <a:p>
            <a:pPr eaLnBrk="1" hangingPunct="1">
              <a:buFontTx/>
              <a:buNone/>
            </a:pPr>
            <a:endParaRPr lang="en-US" altLang="zh-CN" sz="2000" i="1"/>
          </a:p>
          <a:p>
            <a:pPr eaLnBrk="1" hangingPunct="1"/>
            <a:r>
              <a:rPr lang="en-US" altLang="zh-CN"/>
              <a:t>The energy of a single transition</a:t>
            </a:r>
            <a:endParaRPr lang="en-US" altLang="zh-CN"/>
          </a:p>
          <a:p>
            <a:pPr eaLnBrk="1" hangingPunct="1">
              <a:buFontTx/>
              <a:buNone/>
            </a:pPr>
            <a:r>
              <a:rPr lang="en-US" altLang="zh-CN"/>
              <a:t>	0-&gt;1 or 1-&gt;0</a:t>
            </a:r>
            <a:endParaRPr lang="en-US" altLang="zh-CN"/>
          </a:p>
        </p:txBody>
      </p:sp>
      <p:pic>
        <p:nvPicPr>
          <p:cNvPr id="7065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773363"/>
            <a:ext cx="65468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5967413"/>
            <a:ext cx="7391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endParaRPr lang="en-US" altLang="zh-CN" b="1" dirty="0"/>
          </a:p>
          <a:p>
            <a:pPr eaLnBrk="1" hangingPunct="1">
              <a:buFontTx/>
              <a:buNone/>
            </a:pPr>
            <a:r>
              <a:rPr lang="en-US" altLang="zh-CN" dirty="0"/>
              <a:t>	for microprocessors supporting adjustable voltage, </a:t>
            </a:r>
            <a:endParaRPr lang="en-US" altLang="zh-CN" dirty="0"/>
          </a:p>
          <a:p>
            <a:pPr eaLnBrk="1" hangingPunct="1">
              <a:buFontTx/>
              <a:buNone/>
            </a:pPr>
            <a:r>
              <a:rPr lang="en-US" altLang="zh-CN" dirty="0"/>
              <a:t>	a 15% reduction in voltage may result in a 15% reduction in frequency;	</a:t>
            </a:r>
            <a:endParaRPr lang="en-US" altLang="zh-CN" dirty="0"/>
          </a:p>
          <a:p>
            <a:pPr eaLnBrk="1" hangingPunct="1">
              <a:buFontTx/>
              <a:buNone/>
            </a:pPr>
            <a:r>
              <a:rPr lang="en-US" altLang="zh-CN" dirty="0"/>
              <a:t>	impact on dynamic energy and power?</a:t>
            </a:r>
            <a:endParaRPr lang="en-US" altLang="zh-CN" dirty="0"/>
          </a:p>
          <a:p>
            <a:pPr eaLnBrk="1" hangingPunct="1">
              <a:buFontTx/>
              <a:buNone/>
            </a:pPr>
            <a:r>
              <a:rPr lang="en-US" altLang="zh-CN" dirty="0"/>
              <a:t>	</a:t>
            </a:r>
            <a:endParaRPr lang="en-US" altLang="zh-CN" dirty="0"/>
          </a:p>
        </p:txBody>
      </p:sp>
      <p:pic>
        <p:nvPicPr>
          <p:cNvPr id="72706"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5407025"/>
            <a:ext cx="91440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endParaRPr lang="en-US" altLang="zh-CN" b="1" dirty="0"/>
          </a:p>
          <a:p>
            <a:pPr eaLnBrk="1" hangingPunct="1">
              <a:buFontTx/>
              <a:buNone/>
            </a:pPr>
            <a:r>
              <a:rPr lang="en-US" altLang="zh-CN" dirty="0"/>
              <a:t>	for microprocessors supporting adjustable voltage, </a:t>
            </a:r>
            <a:endParaRPr lang="en-US" altLang="zh-CN" dirty="0"/>
          </a:p>
          <a:p>
            <a:pPr eaLnBrk="1" hangingPunct="1">
              <a:buFontTx/>
              <a:buNone/>
            </a:pPr>
            <a:r>
              <a:rPr lang="en-US" altLang="zh-CN" dirty="0"/>
              <a:t>	a 15% reduction in voltage may result in a 15% reduction in frequency;	</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a:t>
            </a:r>
            <a:endParaRPr lang="en-US" altLang="zh-CN" dirty="0"/>
          </a:p>
        </p:txBody>
      </p:sp>
      <p:pic>
        <p:nvPicPr>
          <p:cNvPr id="7475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endParaRPr lang="en-US" altLang="zh-CN" b="1" dirty="0"/>
          </a:p>
          <a:p>
            <a:pPr eaLnBrk="1" hangingPunct="1">
              <a:buFontTx/>
              <a:buNone/>
            </a:pPr>
            <a:r>
              <a:rPr lang="en-US" altLang="zh-CN" dirty="0"/>
              <a:t>	for microprocessors supporting adjustable voltage, </a:t>
            </a:r>
            <a:endParaRPr lang="en-US" altLang="zh-CN" dirty="0"/>
          </a:p>
          <a:p>
            <a:pPr eaLnBrk="1" hangingPunct="1">
              <a:buFontTx/>
              <a:buNone/>
            </a:pPr>
            <a:r>
              <a:rPr lang="en-US" altLang="zh-CN" dirty="0"/>
              <a:t>	a 15% reduction in voltage may result in a 15% reduction in frequency;	</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a:t>
            </a:r>
            <a:endParaRPr lang="en-US" altLang="zh-CN" dirty="0"/>
          </a:p>
        </p:txBody>
      </p:sp>
      <p:pic>
        <p:nvPicPr>
          <p:cNvPr id="76802"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pic>
        <p:nvPicPr>
          <p:cNvPr id="768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62600"/>
            <a:ext cx="91440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0" y="1600200"/>
            <a:ext cx="9144000" cy="5257800"/>
          </a:xfrm>
        </p:spPr>
        <p:txBody>
          <a:bodyPr/>
          <a:lstStyle/>
          <a:p>
            <a:pPr algn="ctr" eaLnBrk="1" hangingPunct="1">
              <a:buFontTx/>
              <a:buNone/>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marL="0" indent="0" algn="ctr" eaLnBrk="1" hangingPunct="1">
              <a:buFontTx/>
              <a:buNone/>
              <a:defRPr/>
            </a:pPr>
            <a:r>
              <a:rPr lang="en-US" altLang="zh-CN" dirty="0"/>
              <a:t>slow down clock frequency growth toward power efficiency</a:t>
            </a:r>
            <a:endParaRPr lang="en-US" altLang="zh-CN" dirty="0"/>
          </a:p>
        </p:txBody>
      </p:sp>
      <p:sp>
        <p:nvSpPr>
          <p:cNvPr id="78850"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pic>
        <p:nvPicPr>
          <p:cNvPr id="78851" name="Picture 2" descr="Z:\WOMAT\Production\Artfinal\0000000038\MKCAD\978-0-12-811905-1\0003165540\XMLLowres\f01-11-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2775" y="1981200"/>
            <a:ext cx="53784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endParaRPr lang="en-US" altLang="zh-CN"/>
          </a:p>
          <a:p>
            <a:pPr eaLnBrk="1" hangingPunct="1">
              <a:buFontTx/>
              <a:buNone/>
            </a:pPr>
            <a:r>
              <a:rPr lang="en-US" altLang="zh-CN"/>
              <a:t>	but not energy.</a:t>
            </a:r>
            <a:endParaRPr lang="en-US" altLang="zh-CN"/>
          </a:p>
          <a:p>
            <a:pPr eaLnBrk="1" hangingPunct="1">
              <a:buFontTx/>
              <a:buNone/>
            </a:pPr>
            <a:endParaRPr lang="en-US" altLang="zh-CN"/>
          </a:p>
          <a:p>
            <a:pPr eaLnBrk="1" hangingPunct="1">
              <a:buFontTx/>
              <a:buNone/>
            </a:pPr>
            <a:r>
              <a:rPr lang="en-US" altLang="zh-CN"/>
              <a:t>	</a:t>
            </a:r>
            <a:endParaRPr lang="en-US" altLang="zh-CN"/>
          </a:p>
        </p:txBody>
      </p:sp>
      <p:pic>
        <p:nvPicPr>
          <p:cNvPr id="8089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
        <p:nvSpPr>
          <p:cNvPr id="82946" name="Rectangle 3"/>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endParaRPr lang="en-US" altLang="zh-CN"/>
          </a:p>
          <a:p>
            <a:pPr eaLnBrk="1" hangingPunct="1">
              <a:buFontTx/>
              <a:buNone/>
            </a:pPr>
            <a:r>
              <a:rPr lang="en-US" altLang="zh-CN"/>
              <a:t>	but not energy.</a:t>
            </a:r>
            <a:endParaRPr lang="en-US" altLang="zh-CN"/>
          </a:p>
          <a:p>
            <a:pPr eaLnBrk="1" hangingPunct="1">
              <a:buFontTx/>
              <a:buNone/>
            </a:pPr>
            <a:r>
              <a:rPr lang="en-US" altLang="zh-CN"/>
              <a:t>	</a:t>
            </a:r>
            <a:endParaRPr lang="en-US" altLang="zh-CN"/>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endParaRPr lang="en-US" altLang="zh-CN"/>
          </a:p>
        </p:txBody>
      </p:sp>
      <p:pic>
        <p:nvPicPr>
          <p:cNvPr id="829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
        <p:nvSpPr>
          <p:cNvPr id="84994" name="Rectangle 3"/>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endParaRPr lang="en-US" altLang="zh-CN"/>
          </a:p>
          <a:p>
            <a:pPr eaLnBrk="1" hangingPunct="1">
              <a:buFontTx/>
              <a:buNone/>
            </a:pPr>
            <a:r>
              <a:rPr lang="en-US" altLang="zh-CN"/>
              <a:t>	but not energy.</a:t>
            </a:r>
            <a:endParaRPr lang="en-US" altLang="zh-CN"/>
          </a:p>
          <a:p>
            <a:pPr eaLnBrk="1" hangingPunct="1">
              <a:buFontTx/>
              <a:buNone/>
            </a:pPr>
            <a:r>
              <a:rPr lang="en-US" altLang="zh-CN"/>
              <a:t>	</a:t>
            </a:r>
            <a:endParaRPr lang="en-US" altLang="zh-CN"/>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pic>
        <p:nvPicPr>
          <p:cNvPr id="8499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zh-CN" sz="4000"/>
              <a:t>Power Consumption of a Transistor</a:t>
            </a:r>
            <a:endParaRPr lang="en-US" altLang="zh-CN" sz="4000"/>
          </a:p>
        </p:txBody>
      </p:sp>
      <p:sp>
        <p:nvSpPr>
          <p:cNvPr id="87042" name="Rectangle 3"/>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endParaRPr lang="en-US" altLang="zh-CN"/>
          </a:p>
          <a:p>
            <a:pPr eaLnBrk="1" hangingPunct="1">
              <a:buFontTx/>
              <a:buNone/>
            </a:pPr>
            <a:r>
              <a:rPr lang="en-US" altLang="zh-CN"/>
              <a:t>	but not energy.</a:t>
            </a:r>
            <a:endParaRPr lang="en-US" altLang="zh-CN"/>
          </a:p>
          <a:p>
            <a:pPr eaLnBrk="1" hangingPunct="1">
              <a:buFontTx/>
              <a:buNone/>
            </a:pPr>
            <a:r>
              <a:rPr lang="en-US" altLang="zh-CN"/>
              <a:t>	</a:t>
            </a:r>
            <a:endParaRPr lang="en-US" altLang="zh-CN"/>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sp>
        <p:nvSpPr>
          <p:cNvPr id="87043" name="Line 6"/>
          <p:cNvSpPr>
            <a:spLocks noChangeShapeType="1"/>
          </p:cNvSpPr>
          <p:nvPr/>
        </p:nvSpPr>
        <p:spPr bwMode="auto">
          <a:xfrm>
            <a:off x="6019800" y="3276600"/>
            <a:ext cx="19812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4" name="Line 7"/>
          <p:cNvSpPr>
            <a:spLocks noChangeShapeType="1"/>
          </p:cNvSpPr>
          <p:nvPr/>
        </p:nvSpPr>
        <p:spPr bwMode="auto">
          <a:xfrm>
            <a:off x="7086600" y="3352800"/>
            <a:ext cx="0" cy="457200"/>
          </a:xfrm>
          <a:prstGeom prst="line">
            <a:avLst/>
          </a:prstGeom>
          <a:noFill/>
          <a:ln w="76200">
            <a:solidFill>
              <a:schemeClr val="hlink"/>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5" name="Line 8"/>
          <p:cNvSpPr>
            <a:spLocks noChangeShapeType="1"/>
          </p:cNvSpPr>
          <p:nvPr/>
        </p:nvSpPr>
        <p:spPr bwMode="auto">
          <a:xfrm>
            <a:off x="4800600" y="6248400"/>
            <a:ext cx="28956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6" name="Line 9"/>
          <p:cNvSpPr>
            <a:spLocks noChangeShapeType="1"/>
          </p:cNvSpPr>
          <p:nvPr/>
        </p:nvSpPr>
        <p:spPr bwMode="auto">
          <a:xfrm flipV="1">
            <a:off x="7162800" y="5715000"/>
            <a:ext cx="0" cy="4572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7047"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a:t>Challenges</a:t>
            </a:r>
            <a:endParaRPr lang="en-US" altLang="zh-CN"/>
          </a:p>
        </p:txBody>
      </p:sp>
      <p:sp>
        <p:nvSpPr>
          <p:cNvPr id="89090" name="Rectangle 3"/>
          <p:cNvSpPr>
            <a:spLocks noGrp="1" noChangeArrowheads="1"/>
          </p:cNvSpPr>
          <p:nvPr>
            <p:ph type="body" idx="1"/>
          </p:nvPr>
        </p:nvSpPr>
        <p:spPr/>
        <p:txBody>
          <a:bodyPr/>
          <a:lstStyle/>
          <a:p>
            <a:pPr eaLnBrk="1" hangingPunct="1"/>
            <a:r>
              <a:rPr lang="en-US" altLang="zh-CN"/>
              <a:t>Distributing the power</a:t>
            </a:r>
            <a:endParaRPr lang="en-US" altLang="zh-CN"/>
          </a:p>
          <a:p>
            <a:pPr eaLnBrk="1" hangingPunct="1"/>
            <a:r>
              <a:rPr lang="en-US" altLang="zh-CN"/>
              <a:t>Removing the heat</a:t>
            </a:r>
            <a:endParaRPr lang="en-US" altLang="zh-CN"/>
          </a:p>
          <a:p>
            <a:pPr eaLnBrk="1" hangingPunct="1"/>
            <a:r>
              <a:rPr lang="en-US" altLang="zh-CN"/>
              <a:t>Preventing hot spots</a:t>
            </a:r>
            <a:endParaRPr lang="en-US" altLang="zh-CN"/>
          </a:p>
          <a:p>
            <a:pPr eaLnBrk="1" hangingPunct="1">
              <a:buFontTx/>
              <a:buNone/>
            </a:pPr>
            <a:endParaRPr lang="en-US" altLang="zh-CN"/>
          </a:p>
          <a:p>
            <a:pPr eaLnBrk="1" hangingPunct="1">
              <a:buFontTx/>
              <a:buNone/>
            </a:pPr>
            <a:endParaRPr lang="en-US" altLang="zh-CN" i="1"/>
          </a:p>
          <a:p>
            <a:pPr eaLnBrk="1" hangingPunct="1">
              <a:buFontTx/>
              <a:buNone/>
            </a:pPr>
            <a:endParaRPr lang="en-US" altLang="zh-CN" i="1"/>
          </a:p>
        </p:txBody>
      </p:sp>
      <p:pic>
        <p:nvPicPr>
          <p:cNvPr id="8909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484563"/>
            <a:ext cx="91440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p:nvPr/>
        </p:nvSpPr>
        <p:spPr bwMode="auto">
          <a:xfrm>
            <a:off x="2895600" y="5791200"/>
            <a:ext cx="6248400" cy="1066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Cooling @</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a:t>
            </a:r>
            <a:b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b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Google Data Center</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endParaRPr lang="en-US" altLang="zh-CN" dirty="0"/>
          </a:p>
        </p:txBody>
      </p:sp>
      <p:sp>
        <p:nvSpPr>
          <p:cNvPr id="6" name="Rectangle 3"/>
          <p:cNvSpPr txBox="1">
            <a:spLocks noChangeArrowheads="1"/>
          </p:cNvSpPr>
          <p:nvPr/>
        </p:nvSpPr>
        <p:spPr bwMode="auto">
          <a:xfrm>
            <a:off x="0" y="3886200"/>
            <a:ext cx="9144000" cy="2971800"/>
          </a:xfrm>
          <a:prstGeom prst="rect">
            <a:avLst/>
          </a:prstGeom>
          <a:noFill/>
          <a:ln w="9525">
            <a:no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How computer design trends evolve?</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Performance-driven: Quantitative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how to measure performance?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how to improve performance?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economize energy?</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 y="5006975"/>
            <a:ext cx="91440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title"/>
          </p:nvPr>
        </p:nvSpPr>
        <p:spPr/>
        <p:txBody>
          <a:bodyPr/>
          <a:lstStyle/>
          <a:p>
            <a:pPr eaLnBrk="1" hangingPunct="1"/>
            <a:r>
              <a:rPr lang="en-US" altLang="zh-CN"/>
              <a:t>Improve Energy-Efficiency</a:t>
            </a:r>
            <a:endParaRPr lang="en-US" altLang="zh-CN"/>
          </a:p>
        </p:txBody>
      </p:sp>
      <p:sp>
        <p:nvSpPr>
          <p:cNvPr id="93187" name="Rectangle 3"/>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endParaRPr lang="en-US" altLang="zh-CN">
              <a:solidFill>
                <a:srgbClr val="00B0F0"/>
              </a:solidFill>
            </a:endParaRPr>
          </a:p>
          <a:p>
            <a:pPr eaLnBrk="1" hangingPunct="1">
              <a:buFontTx/>
              <a:buNone/>
            </a:pPr>
            <a:r>
              <a:rPr lang="en-US" altLang="zh-CN"/>
              <a:t>	turn off the clock of inactive modules</a:t>
            </a:r>
            <a:endParaRPr lang="en-US" altLang="zh-CN"/>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endParaRPr lang="en-US" altLang="zh-CN" sz="2400">
              <a:solidFill>
                <a:srgbClr val="00B0F0"/>
              </a:solidFill>
            </a:endParaRPr>
          </a:p>
          <a:p>
            <a:pPr eaLnBrk="1" hangingPunct="1">
              <a:buFontTx/>
              <a:buNone/>
            </a:pPr>
            <a:r>
              <a:rPr lang="en-US" altLang="zh-CN"/>
              <a:t>	scale down clock frequency and voltage during periods of low activity</a:t>
            </a:r>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zh-CN"/>
              <a:t>Improve Energy-Efficiency</a:t>
            </a:r>
            <a:endParaRPr lang="en-US" altLang="zh-CN"/>
          </a:p>
        </p:txBody>
      </p:sp>
      <p:sp>
        <p:nvSpPr>
          <p:cNvPr id="95234" name="Rectangle 3"/>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endParaRPr lang="en-US" altLang="zh-CN">
              <a:solidFill>
                <a:srgbClr val="00B0F0"/>
              </a:solidFill>
            </a:endParaRPr>
          </a:p>
          <a:p>
            <a:pPr eaLnBrk="1" hangingPunct="1">
              <a:buFontTx/>
              <a:buNone/>
            </a:pPr>
            <a:r>
              <a:rPr lang="en-US" altLang="zh-CN"/>
              <a:t>	turn off the clock of inactive modules</a:t>
            </a:r>
            <a:endParaRPr lang="en-US" altLang="zh-CN"/>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endParaRPr lang="en-US" altLang="zh-CN" sz="2400">
              <a:solidFill>
                <a:srgbClr val="00B0F0"/>
              </a:solidFill>
            </a:endParaRPr>
          </a:p>
          <a:p>
            <a:pPr eaLnBrk="1" hangingPunct="1">
              <a:buFontTx/>
              <a:buNone/>
            </a:pPr>
            <a:r>
              <a:rPr lang="en-US" altLang="zh-CN"/>
              <a:t>	</a:t>
            </a:r>
            <a:endParaRPr lang="en-US" altLang="zh-CN"/>
          </a:p>
        </p:txBody>
      </p:sp>
      <p:pic>
        <p:nvPicPr>
          <p:cNvPr id="95235" name="Picture 2" descr="Z:\WOMAT\Production\Artfinal\0000000038\MKCAD\978-0-12-811905-1\0003165540\XMLLowres\f01-12-97801281190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3962400"/>
            <a:ext cx="59436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tLang="zh-CN"/>
              <a:t>Improve Energy-Efficiency</a:t>
            </a:r>
            <a:endParaRPr lang="en-US" altLang="zh-CN"/>
          </a:p>
        </p:txBody>
      </p:sp>
      <p:sp>
        <p:nvSpPr>
          <p:cNvPr id="97282" name="Rectangle 3"/>
          <p:cNvSpPr>
            <a:spLocks noGrp="1" noChangeArrowheads="1"/>
          </p:cNvSpPr>
          <p:nvPr>
            <p:ph type="body" idx="1"/>
          </p:nvPr>
        </p:nvSpPr>
        <p:spPr/>
        <p:txBody>
          <a:bodyPr/>
          <a:lstStyle/>
          <a:p>
            <a:pPr eaLnBrk="1" hangingPunct="1"/>
            <a:r>
              <a:rPr lang="en-US" altLang="zh-CN" b="1">
                <a:solidFill>
                  <a:srgbClr val="00B0F0"/>
                </a:solidFill>
              </a:rPr>
              <a:t>3. </a:t>
            </a:r>
            <a:r>
              <a:rPr lang="en-US" altLang="zh-CN">
                <a:solidFill>
                  <a:srgbClr val="00B0F0"/>
                </a:solidFill>
              </a:rPr>
              <a:t>design for typical case </a:t>
            </a:r>
            <a:endParaRPr lang="en-US" altLang="zh-CN">
              <a:solidFill>
                <a:srgbClr val="00B0F0"/>
              </a:solidFill>
            </a:endParaRPr>
          </a:p>
          <a:p>
            <a:pPr eaLnBrk="1" hangingPunct="1">
              <a:buFontTx/>
              <a:buNone/>
            </a:pPr>
            <a:r>
              <a:rPr lang="en-US" altLang="zh-CN"/>
              <a:t>	PMDs, laptops – often idle </a:t>
            </a:r>
            <a:endParaRPr lang="en-US" altLang="zh-CN"/>
          </a:p>
          <a:p>
            <a:pPr eaLnBrk="1" hangingPunct="1">
              <a:buFontTx/>
              <a:buNone/>
            </a:pPr>
            <a:r>
              <a:rPr lang="en-US" altLang="zh-CN"/>
              <a:t>	memory and storage with low power modes to save energy</a:t>
            </a:r>
            <a:endParaRPr lang="en-US" altLang="zh-CN"/>
          </a:p>
          <a:p>
            <a:pPr eaLnBrk="1" hangingPunct="1">
              <a:buFontTx/>
              <a:buNone/>
            </a:pPr>
            <a:endParaRPr lang="en-US" altLang="zh-CN"/>
          </a:p>
          <a:p>
            <a:pPr eaLnBrk="1" hangingPunct="1"/>
            <a:r>
              <a:rPr lang="en-US" altLang="zh-CN" b="1">
                <a:solidFill>
                  <a:srgbClr val="00B0F0"/>
                </a:solidFill>
              </a:rPr>
              <a:t>4. </a:t>
            </a:r>
            <a:r>
              <a:rPr lang="en-US" altLang="zh-CN">
                <a:solidFill>
                  <a:srgbClr val="00B0F0"/>
                </a:solidFill>
              </a:rPr>
              <a:t>overclocking – </a:t>
            </a:r>
            <a:r>
              <a:rPr lang="en-US" altLang="zh-CN" i="1">
                <a:solidFill>
                  <a:srgbClr val="00B0F0"/>
                </a:solidFill>
              </a:rPr>
              <a:t>Turbo mode</a:t>
            </a:r>
            <a:endParaRPr lang="en-US" altLang="zh-CN">
              <a:solidFill>
                <a:srgbClr val="00B0F0"/>
              </a:solidFill>
            </a:endParaRPr>
          </a:p>
          <a:p>
            <a:pPr eaLnBrk="1" hangingPunct="1">
              <a:buFontTx/>
              <a:buNone/>
            </a:pPr>
            <a:r>
              <a:rPr lang="en-US" altLang="zh-CN"/>
              <a:t>	the chip runs at a higher clock rate for a short time until temperature rises</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noChangeArrowheads="1"/>
          </p:cNvSpPr>
          <p:nvPr>
            <p:ph type="title"/>
          </p:nvPr>
        </p:nvSpPr>
        <p:spPr/>
        <p:txBody>
          <a:bodyPr/>
          <a:lstStyle/>
          <a:p>
            <a:r>
              <a:rPr lang="en-US" altLang="en-US"/>
              <a:t>Static Power</a:t>
            </a:r>
            <a:endParaRPr lang="en-US" altLang="en-US"/>
          </a:p>
        </p:txBody>
      </p:sp>
      <p:sp>
        <p:nvSpPr>
          <p:cNvPr id="3" name="Content Placeholder 2"/>
          <p:cNvSpPr>
            <a:spLocks noGrp="1"/>
          </p:cNvSpPr>
          <p:nvPr>
            <p:ph idx="1"/>
          </p:nvPr>
        </p:nvSpPr>
        <p:spPr/>
        <p:txBody>
          <a:bodyPr/>
          <a:lstStyle/>
          <a:p>
            <a:pPr>
              <a:defRPr/>
            </a:pPr>
            <a:r>
              <a:rPr lang="en-US" dirty="0"/>
              <a:t>Need power to maintain the storage values (e.g., SRAM)</a:t>
            </a:r>
            <a:endParaRPr lang="en-US" dirty="0"/>
          </a:p>
          <a:p>
            <a:pPr marL="0" indent="0">
              <a:buFontTx/>
              <a:buNone/>
              <a:defRPr/>
            </a:pPr>
            <a:endParaRPr lang="en-US" dirty="0"/>
          </a:p>
          <a:p>
            <a:pPr marL="0" indent="0">
              <a:buFontTx/>
              <a:buNone/>
              <a:defRPr/>
            </a:pPr>
            <a:endParaRPr lang="en-US" dirty="0"/>
          </a:p>
          <a:p>
            <a:pPr>
              <a:defRPr/>
            </a:pPr>
            <a:r>
              <a:rPr lang="en-US" dirty="0"/>
              <a:t>P</a:t>
            </a:r>
            <a:r>
              <a:rPr lang="en-US" dirty="0"/>
              <a:t>roportional to the number of devices</a:t>
            </a:r>
            <a:endParaRPr lang="en-US" dirty="0"/>
          </a:p>
        </p:txBody>
      </p:sp>
      <p:pic>
        <p:nvPicPr>
          <p:cNvPr id="9933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640013"/>
            <a:ext cx="672306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a:t>Beyond Transistors</a:t>
            </a:r>
            <a:endParaRPr lang="en-US" altLang="zh-CN"/>
          </a:p>
        </p:txBody>
      </p:sp>
      <p:sp>
        <p:nvSpPr>
          <p:cNvPr id="101378" name="Rectangle 3"/>
          <p:cNvSpPr>
            <a:spLocks noGrp="1" noChangeArrowheads="1"/>
          </p:cNvSpPr>
          <p:nvPr>
            <p:ph type="body" idx="1"/>
          </p:nvPr>
        </p:nvSpPr>
        <p:spPr/>
        <p:txBody>
          <a:bodyPr/>
          <a:lstStyle/>
          <a:p>
            <a:pPr eaLnBrk="1" hangingPunct="1"/>
            <a:r>
              <a:rPr lang="en-US" altLang="zh-CN"/>
              <a:t>Processor is just a portion of the whole energy cost</a:t>
            </a:r>
            <a:endParaRPr lang="en-US" altLang="zh-CN"/>
          </a:p>
          <a:p>
            <a:pPr eaLnBrk="1" hangingPunct="1"/>
            <a:endParaRPr lang="en-US" altLang="zh-CN"/>
          </a:p>
          <a:p>
            <a:pPr eaLnBrk="1" hangingPunct="1"/>
            <a:r>
              <a:rPr lang="en-US" altLang="zh-CN" b="1"/>
              <a:t>Race-to-halt</a:t>
            </a:r>
            <a:endParaRPr lang="en-US" altLang="zh-CN" b="1"/>
          </a:p>
          <a:p>
            <a:pPr eaLnBrk="1" hangingPunct="1">
              <a:buFontTx/>
              <a:buNone/>
            </a:pPr>
            <a:r>
              <a:rPr lang="en-US" altLang="zh-CN"/>
              <a:t>	a faster, less energy-efficient processor</a:t>
            </a:r>
            <a:endParaRPr lang="en-US" altLang="zh-CN"/>
          </a:p>
          <a:p>
            <a:pPr eaLnBrk="1" hangingPunct="1">
              <a:buFontTx/>
              <a:buNone/>
            </a:pPr>
            <a:r>
              <a:rPr lang="en-US" altLang="zh-CN"/>
              <a:t>	to more quickly complete tasks,</a:t>
            </a:r>
            <a:endParaRPr lang="en-US" altLang="zh-CN"/>
          </a:p>
          <a:p>
            <a:pPr eaLnBrk="1" hangingPunct="1">
              <a:buFontTx/>
              <a:buNone/>
            </a:pPr>
            <a:r>
              <a:rPr lang="en-US" altLang="zh-CN"/>
              <a:t>	for the rest of the system to go into sleep mode </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a:t>Trends</a:t>
            </a:r>
            <a:endParaRPr lang="en-US" altLang="zh-CN"/>
          </a:p>
        </p:txBody>
      </p:sp>
      <p:sp>
        <p:nvSpPr>
          <p:cNvPr id="103426" name="Rectangle 3"/>
          <p:cNvSpPr>
            <a:spLocks noGrp="1" noChangeArrowheads="1"/>
          </p:cNvSpPr>
          <p:nvPr>
            <p:ph type="body" idx="1"/>
          </p:nvPr>
        </p:nvSpPr>
        <p:spPr/>
        <p:txBody>
          <a:bodyPr/>
          <a:lstStyle/>
          <a:p>
            <a:pPr eaLnBrk="1" hangingPunct="1"/>
            <a:r>
              <a:rPr lang="en-US" altLang="zh-CN">
                <a:solidFill>
                  <a:schemeClr val="tx2"/>
                </a:solidFill>
              </a:rPr>
              <a:t>Technology</a:t>
            </a:r>
            <a:endParaRPr lang="en-US" altLang="zh-CN">
              <a:solidFill>
                <a:schemeClr val="tx2"/>
              </a:solidFill>
            </a:endParaRPr>
          </a:p>
          <a:p>
            <a:pPr eaLnBrk="1" hangingPunct="1"/>
            <a:r>
              <a:rPr lang="en-US" altLang="zh-CN">
                <a:solidFill>
                  <a:schemeClr val="tx2"/>
                </a:solidFill>
              </a:rPr>
              <a:t>Power and Energy</a:t>
            </a:r>
            <a:endParaRPr lang="en-US" altLang="zh-CN">
              <a:solidFill>
                <a:schemeClr val="tx2"/>
              </a:solidFill>
            </a:endParaRPr>
          </a:p>
          <a:p>
            <a:pPr eaLnBrk="1" hangingPunct="1"/>
            <a:r>
              <a:rPr lang="en-US" altLang="zh-CN">
                <a:solidFill>
                  <a:srgbClr val="00B0F0"/>
                </a:solidFill>
              </a:rPr>
              <a:t>Cost</a:t>
            </a:r>
            <a:endParaRPr lang="en-US" altLang="zh-CN">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4400" b="1" dirty="0">
                <a:solidFill>
                  <a:srgbClr val="000000"/>
                </a:solidFill>
              </a:rPr>
              <a:t>cost </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decreases even without technology improvement</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tLang="zh-CN" dirty="0"/>
              <a:t>Various Impacts</a:t>
            </a:r>
            <a:endParaRPr lang="en-US" altLang="zh-CN" dirty="0"/>
          </a:p>
        </p:txBody>
      </p:sp>
      <p:sp>
        <p:nvSpPr>
          <p:cNvPr id="97282" name="Rectangle 3"/>
          <p:cNvSpPr>
            <a:spLocks noGrp="1" noChangeArrowheads="1"/>
          </p:cNvSpPr>
          <p:nvPr>
            <p:ph type="body" idx="1"/>
          </p:nvPr>
        </p:nvSpPr>
        <p:spPr/>
        <p:txBody>
          <a:bodyPr/>
          <a:lstStyle/>
          <a:p>
            <a:pPr eaLnBrk="1" hangingPunct="1"/>
            <a:r>
              <a:rPr lang="en-US" altLang="zh-CN" b="1" dirty="0">
                <a:solidFill>
                  <a:srgbClr val="00B0F0"/>
                </a:solidFill>
              </a:rPr>
              <a:t>Time</a:t>
            </a:r>
            <a:r>
              <a:rPr lang="en-US" altLang="zh-CN" dirty="0">
                <a:solidFill>
                  <a:srgbClr val="00B0F0"/>
                </a:solidFill>
              </a:rPr>
              <a:t> </a:t>
            </a:r>
            <a:endParaRPr lang="en-US" altLang="zh-CN" dirty="0">
              <a:solidFill>
                <a:srgbClr val="00B0F0"/>
              </a:solidFill>
            </a:endParaRPr>
          </a:p>
          <a:p>
            <a:pPr eaLnBrk="1" hangingPunct="1">
              <a:buFontTx/>
              <a:buNone/>
            </a:pPr>
            <a:r>
              <a:rPr lang="en-US" altLang="zh-CN" dirty="0"/>
              <a:t>	learning curve: manufacturing costs decrease over time </a:t>
            </a:r>
            <a:endParaRPr lang="en-US" altLang="zh-CN" dirty="0"/>
          </a:p>
          <a:p>
            <a:pPr eaLnBrk="1" hangingPunct="1"/>
            <a:r>
              <a:rPr lang="en-US" altLang="zh-CN" b="1" dirty="0">
                <a:solidFill>
                  <a:srgbClr val="00B0F0"/>
                </a:solidFill>
              </a:rPr>
              <a:t>Volume</a:t>
            </a:r>
            <a:endParaRPr lang="en-US" altLang="zh-CN" dirty="0">
              <a:solidFill>
                <a:srgbClr val="00B0F0"/>
              </a:solidFill>
            </a:endParaRPr>
          </a:p>
          <a:p>
            <a:pPr eaLnBrk="1" hangingPunct="1">
              <a:buFontTx/>
              <a:buNone/>
            </a:pPr>
            <a:r>
              <a:rPr lang="en-US" altLang="zh-CN" dirty="0"/>
              <a:t>	costs decrease about 10% for each doubling of volume</a:t>
            </a:r>
            <a:endParaRPr lang="en-US" altLang="zh-CN" dirty="0"/>
          </a:p>
          <a:p>
            <a:pPr eaLnBrk="1" hangingPunct="1"/>
            <a:r>
              <a:rPr lang="en-US" altLang="zh-CN" b="1" dirty="0">
                <a:solidFill>
                  <a:srgbClr val="00B0F0"/>
                </a:solidFill>
              </a:rPr>
              <a:t>Commoditization</a:t>
            </a:r>
            <a:endParaRPr lang="en-US" altLang="zh-CN" dirty="0">
              <a:solidFill>
                <a:srgbClr val="00B0F0"/>
              </a:solidFill>
            </a:endParaRPr>
          </a:p>
          <a:p>
            <a:pPr eaLnBrk="1" hangingPunct="1">
              <a:buFontTx/>
              <a:buNone/>
            </a:pPr>
            <a:r>
              <a:rPr lang="en-US" altLang="zh-CN" dirty="0"/>
              <a:t>	competition among suppliers and their volume efficiency</a:t>
            </a:r>
            <a:endParaRPr lang="en-US" altLang="zh-CN" dirty="0"/>
          </a:p>
          <a:p>
            <a:pPr eaLnBrk="1" hangingPunct="1">
              <a:buFontTx/>
              <a:buNone/>
            </a:pP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tLang="zh-CN"/>
              <a:t>Integrated Circuit</a:t>
            </a:r>
            <a:endParaRPr lang="en-US" altLang="zh-CN"/>
          </a:p>
        </p:txBody>
      </p:sp>
      <p:sp>
        <p:nvSpPr>
          <p:cNvPr id="105474"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b="1"/>
              <a:t>	</a:t>
            </a:r>
            <a:r>
              <a:rPr lang="en-US" altLang="zh-CN" b="1" i="1"/>
              <a:t>wafer</a:t>
            </a:r>
            <a:r>
              <a:rPr lang="en-US" altLang="zh-CN"/>
              <a:t> for test; chopped into </a:t>
            </a:r>
            <a:r>
              <a:rPr lang="en-US" altLang="zh-CN" i="1"/>
              <a:t>dies </a:t>
            </a:r>
            <a:r>
              <a:rPr lang="en-US" altLang="zh-CN"/>
              <a:t>for  </a:t>
            </a:r>
            <a:endParaRPr lang="en-US" altLang="zh-CN"/>
          </a:p>
          <a:p>
            <a:pPr eaLnBrk="1" hangingPunct="1">
              <a:buFontTx/>
              <a:buNone/>
            </a:pPr>
            <a:r>
              <a:rPr lang="en-US" altLang="zh-CN"/>
              <a:t>							      packaging</a:t>
            </a:r>
            <a:endParaRPr lang="en-US" altLang="zh-CN"/>
          </a:p>
        </p:txBody>
      </p:sp>
      <p:pic>
        <p:nvPicPr>
          <p:cNvPr id="105475" name="Picture 4" descr="wafer_di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Line 5"/>
          <p:cNvSpPr>
            <a:spLocks noChangeShapeType="1"/>
          </p:cNvSpPr>
          <p:nvPr/>
        </p:nvSpPr>
        <p:spPr bwMode="auto">
          <a:xfrm flipH="1" flipV="1">
            <a:off x="1447800" y="2743200"/>
            <a:ext cx="1066800" cy="14478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7" name="Line 6"/>
          <p:cNvSpPr>
            <a:spLocks noChangeShapeType="1"/>
          </p:cNvSpPr>
          <p:nvPr/>
        </p:nvSpPr>
        <p:spPr bwMode="auto">
          <a:xfrm flipV="1">
            <a:off x="6019800" y="2667000"/>
            <a:ext cx="1066800" cy="5334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do trends evolve?</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descr="die-callout-136132699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27125"/>
            <a:ext cx="91440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2"/>
          <p:cNvSpPr>
            <a:spLocks noGrp="1" noChangeArrowheads="1"/>
          </p:cNvSpPr>
          <p:nvPr>
            <p:ph type="title"/>
          </p:nvPr>
        </p:nvSpPr>
        <p:spPr/>
        <p:txBody>
          <a:bodyPr/>
          <a:lstStyle/>
          <a:p>
            <a:pPr eaLnBrk="1" hangingPunct="1"/>
            <a:r>
              <a:rPr lang="en-US" altLang="zh-CN"/>
              <a:t>Example: Intel Core i7 Die</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52638"/>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Rectangle 2"/>
          <p:cNvSpPr>
            <a:spLocks noGrp="1" noChangeArrowheads="1"/>
          </p:cNvSpPr>
          <p:nvPr>
            <p:ph type="title"/>
          </p:nvPr>
        </p:nvSpPr>
        <p:spPr/>
        <p:txBody>
          <a:bodyPr/>
          <a:lstStyle/>
          <a:p>
            <a:pPr eaLnBrk="1" hangingPunct="1"/>
            <a:r>
              <a:rPr lang="en-US" altLang="zh-CN"/>
              <a:t>Dies per Wafer</a:t>
            </a:r>
            <a:endParaRPr lang="en-US" altLang="zh-CN"/>
          </a:p>
        </p:txBody>
      </p:sp>
      <p:pic>
        <p:nvPicPr>
          <p:cNvPr id="109571" name="Picture 4" descr="wafer_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488" y="1676400"/>
            <a:ext cx="77073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p:cNvSpPr>
            <a:spLocks noGrp="1" noChangeArrowheads="1"/>
          </p:cNvSpPr>
          <p:nvPr>
            <p:ph type="title"/>
          </p:nvPr>
        </p:nvSpPr>
        <p:spPr/>
        <p:txBody>
          <a:bodyPr/>
          <a:lstStyle/>
          <a:p>
            <a:pPr eaLnBrk="1" hangingPunct="1"/>
            <a:r>
              <a:rPr lang="en-US" altLang="zh-CN"/>
              <a:t>Cost per Die</a:t>
            </a:r>
            <a:endParaRPr lang="en-US" altLang="zh-CN"/>
          </a:p>
        </p:txBody>
      </p:sp>
      <p:pic>
        <p:nvPicPr>
          <p:cNvPr id="111619" name="Picture 4" descr="wafer_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Line 10"/>
          <p:cNvSpPr>
            <a:spLocks noChangeShapeType="1"/>
          </p:cNvSpPr>
          <p:nvPr/>
        </p:nvSpPr>
        <p:spPr bwMode="auto">
          <a:xfrm>
            <a:off x="7315200" y="3048000"/>
            <a:ext cx="533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1" name="Line 11"/>
          <p:cNvSpPr>
            <a:spLocks noChangeShapeType="1"/>
          </p:cNvSpPr>
          <p:nvPr/>
        </p:nvSpPr>
        <p:spPr bwMode="auto">
          <a:xfrm>
            <a:off x="7848600" y="3048000"/>
            <a:ext cx="0" cy="1371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2" name="Rectangle 12"/>
          <p:cNvSpPr>
            <a:spLocks noChangeArrowheads="1"/>
          </p:cNvSpPr>
          <p:nvPr/>
        </p:nvSpPr>
        <p:spPr bwMode="auto">
          <a:xfrm>
            <a:off x="5562600" y="4114800"/>
            <a:ext cx="3581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percentage of manufactured devices that survives the testing procedure</a:t>
            </a: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54213"/>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p:txBody>
          <a:bodyPr/>
          <a:lstStyle/>
          <a:p>
            <a:pPr eaLnBrk="1" hangingPunct="1"/>
            <a:r>
              <a:rPr lang="en-US" altLang="zh-CN"/>
              <a:t>Die Yield</a:t>
            </a:r>
            <a:endParaRPr lang="en-US" altLang="zh-CN"/>
          </a:p>
        </p:txBody>
      </p:sp>
      <p:sp>
        <p:nvSpPr>
          <p:cNvPr id="113667" name="Rectangle 3"/>
          <p:cNvSpPr>
            <a:spLocks noGrp="1" noChangeArrowheads="1"/>
          </p:cNvSpPr>
          <p:nvPr>
            <p:ph type="body" idx="1"/>
          </p:nvPr>
        </p:nvSpPr>
        <p:spPr/>
        <p:txBody>
          <a:bodyPr/>
          <a:lstStyle/>
          <a:p>
            <a:pPr eaLnBrk="1" hangingPunct="1">
              <a:buFontTx/>
              <a:buNone/>
            </a:pPr>
            <a:endParaRPr lang="en-US" altLang="zh-CN"/>
          </a:p>
          <a:p>
            <a:pPr eaLnBrk="1" hangingPunct="1">
              <a:buFontTx/>
              <a:buNone/>
            </a:pPr>
            <a:endParaRPr lang="en-US" altLang="zh-CN"/>
          </a:p>
          <a:p>
            <a:pPr algn="r" eaLnBrk="1" hangingPunct="1">
              <a:buFontTx/>
              <a:buNone/>
            </a:pPr>
            <a:r>
              <a:rPr lang="en-US" altLang="zh-CN" i="1"/>
              <a:t>	</a:t>
            </a:r>
            <a:r>
              <a:rPr lang="en-US" altLang="zh-CN"/>
              <a:t>process-complexity factor for measuring manufacturing difficulty</a:t>
            </a:r>
            <a:endParaRPr lang="en-US" altLang="zh-CN"/>
          </a:p>
          <a:p>
            <a:pPr eaLnBrk="1" hangingPunct="1"/>
            <a:endParaRPr lang="en-US" altLang="zh-CN"/>
          </a:p>
        </p:txBody>
      </p:sp>
      <p:sp>
        <p:nvSpPr>
          <p:cNvPr id="113668" name="Oval 5"/>
          <p:cNvSpPr>
            <a:spLocks noChangeArrowheads="1"/>
          </p:cNvSpPr>
          <p:nvPr/>
        </p:nvSpPr>
        <p:spPr bwMode="auto">
          <a:xfrm>
            <a:off x="8686800" y="1905000"/>
            <a:ext cx="457200" cy="381000"/>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9" name="Line 6"/>
          <p:cNvSpPr>
            <a:spLocks noChangeShapeType="1"/>
          </p:cNvSpPr>
          <p:nvPr/>
        </p:nvSpPr>
        <p:spPr bwMode="auto">
          <a:xfrm>
            <a:off x="8915400" y="2362200"/>
            <a:ext cx="0" cy="4572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 name="Rectangle 3"/>
          <p:cNvSpPr txBox="1">
            <a:spLocks noChangeArrowheads="1"/>
          </p:cNvSpPr>
          <p:nvPr/>
        </p:nvSpPr>
        <p:spPr bwMode="auto">
          <a:xfrm>
            <a:off x="0" y="3581400"/>
            <a:ext cx="9144000" cy="3048000"/>
          </a:xfrm>
          <a:prstGeom prst="rect">
            <a:avLst/>
          </a:prstGeom>
          <a:noFill/>
          <a:ln w="9525">
            <a:noFill/>
            <a:miter lim="800000"/>
          </a:ln>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Redundancy!</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DRAMs/SRAMs have regularly included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some redundant memory cells so that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some flaws can be accommodated</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altLang="zh-CN"/>
              <a:t>Cost of Integrated Circuit =</a:t>
            </a:r>
            <a:endParaRPr lang="en-US" altLang="zh-CN"/>
          </a:p>
        </p:txBody>
      </p:sp>
      <p:pic>
        <p:nvPicPr>
          <p:cNvPr id="119810" name="Picture 4" descr="wafer_di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2013"/>
            <a:ext cx="91440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noChangeArrowheads="1"/>
          </p:cNvSpPr>
          <p:nvPr>
            <p:ph type="title"/>
          </p:nvPr>
        </p:nvSpPr>
        <p:spPr/>
        <p:txBody>
          <a:bodyPr/>
          <a:lstStyle/>
          <a:p>
            <a:r>
              <a:rPr lang="en-US" altLang="en-US"/>
              <a:t>Cost vs Price</a:t>
            </a:r>
            <a:endParaRPr lang="en-US" altLang="en-US"/>
          </a:p>
        </p:txBody>
      </p:sp>
      <p:sp>
        <p:nvSpPr>
          <p:cNvPr id="121858" name="Content Placeholder 2"/>
          <p:cNvSpPr>
            <a:spLocks noGrp="1" noChangeArrowheads="1"/>
          </p:cNvSpPr>
          <p:nvPr>
            <p:ph idx="1"/>
          </p:nvPr>
        </p:nvSpPr>
        <p:spPr/>
        <p:txBody>
          <a:bodyPr/>
          <a:lstStyle/>
          <a:p>
            <a:pPr eaLnBrk="1" hangingPunct="1"/>
            <a:r>
              <a:rPr lang="en-US" altLang="zh-CN"/>
              <a:t>Cost</a:t>
            </a:r>
            <a:endParaRPr lang="en-US" altLang="zh-CN"/>
          </a:p>
          <a:p>
            <a:pPr eaLnBrk="1" hangingPunct="1">
              <a:buFontTx/>
              <a:buNone/>
            </a:pPr>
            <a:r>
              <a:rPr lang="en-US" altLang="zh-CN"/>
              <a:t>	to manufacture a product</a:t>
            </a:r>
            <a:endParaRPr lang="en-US" altLang="zh-CN"/>
          </a:p>
          <a:p>
            <a:pPr eaLnBrk="1" hangingPunct="1"/>
            <a:endParaRPr lang="en-US" altLang="zh-CN" b="1"/>
          </a:p>
          <a:p>
            <a:pPr eaLnBrk="1" hangingPunct="1"/>
            <a:r>
              <a:rPr lang="en-US" altLang="zh-CN"/>
              <a:t>Price</a:t>
            </a:r>
            <a:endParaRPr lang="en-US" altLang="zh-CN"/>
          </a:p>
          <a:p>
            <a:pPr eaLnBrk="1" hangingPunct="1">
              <a:buFontTx/>
              <a:buNone/>
            </a:pPr>
            <a:r>
              <a:rPr lang="en-US" altLang="zh-CN"/>
              <a:t>	the product sells for </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r>
              <a:rPr lang="en-US" altLang="en-US"/>
              <a:t>Cost vs Price</a:t>
            </a:r>
            <a:endParaRPr lang="en-US" altLang="en-US"/>
          </a:p>
        </p:txBody>
      </p:sp>
      <p:sp>
        <p:nvSpPr>
          <p:cNvPr id="123906" name="Content Placeholder 2"/>
          <p:cNvSpPr>
            <a:spLocks noGrp="1" noChangeArrowheads="1"/>
          </p:cNvSpPr>
          <p:nvPr>
            <p:ph idx="1"/>
          </p:nvPr>
        </p:nvSpPr>
        <p:spPr/>
        <p:txBody>
          <a:bodyPr/>
          <a:lstStyle/>
          <a:p>
            <a:pPr eaLnBrk="1" hangingPunct="1"/>
            <a:r>
              <a:rPr lang="en-US" altLang="zh-CN"/>
              <a:t>Price = Cost + Margin</a:t>
            </a:r>
            <a:endParaRPr lang="en-US" altLang="zh-CN"/>
          </a:p>
          <a:p>
            <a:pPr eaLnBrk="1" hangingPunct="1"/>
            <a:endParaRPr lang="en-US" altLang="zh-CN" b="1"/>
          </a:p>
          <a:p>
            <a:pPr eaLnBrk="1" hangingPunct="1"/>
            <a:r>
              <a:rPr lang="en-US" altLang="zh-CN"/>
              <a:t>Margin</a:t>
            </a:r>
            <a:endParaRPr lang="en-US" altLang="zh-CN"/>
          </a:p>
          <a:p>
            <a:pPr eaLnBrk="1" hangingPunct="1">
              <a:buFontTx/>
              <a:buNone/>
            </a:pPr>
            <a:r>
              <a:rPr lang="en-US" altLang="zh-CN"/>
              <a:t>	R&amp;D, marketing, sales, manufacturing equipment maintenance, building rental, cost of financing, pretax profits, and taxes</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r>
              <a:rPr lang="en-US" altLang="en-US"/>
              <a:t>Cost vs Price</a:t>
            </a:r>
            <a:endParaRPr lang="en-US" altLang="en-US"/>
          </a:p>
        </p:txBody>
      </p:sp>
      <p:sp>
        <p:nvSpPr>
          <p:cNvPr id="123906" name="Content Placeholder 2"/>
          <p:cNvSpPr>
            <a:spLocks noGrp="1" noChangeArrowheads="1"/>
          </p:cNvSpPr>
          <p:nvPr>
            <p:ph idx="1"/>
          </p:nvPr>
        </p:nvSpPr>
        <p:spPr/>
        <p:txBody>
          <a:bodyPr/>
          <a:lstStyle/>
          <a:p>
            <a:pPr eaLnBrk="1" hangingPunct="1"/>
            <a:r>
              <a:rPr lang="en-US" altLang="zh-CN" dirty="0"/>
              <a:t>Price = Cost + Margin</a:t>
            </a:r>
            <a:endParaRPr lang="en-US" altLang="zh-CN" dirty="0"/>
          </a:p>
          <a:p>
            <a:pPr eaLnBrk="1" hangingPunct="1"/>
            <a:endParaRPr lang="en-US" altLang="zh-CN" b="1" dirty="0"/>
          </a:p>
          <a:p>
            <a:pPr eaLnBrk="1" hangingPunct="1"/>
            <a:r>
              <a:rPr lang="en-US" altLang="zh-CN" dirty="0"/>
              <a:t>Margin</a:t>
            </a:r>
            <a:endParaRPr lang="en-US" altLang="zh-CN" dirty="0"/>
          </a:p>
          <a:p>
            <a:pPr eaLnBrk="1" hangingPunct="1">
              <a:buFontTx/>
              <a:buNone/>
            </a:pPr>
            <a:r>
              <a:rPr lang="en-US" altLang="zh-CN" dirty="0"/>
              <a:t>	R&amp;D, marketing, sales, manufacturing equipment maintenance, building rental, cost of financing, pretax profits, and taxes</a:t>
            </a:r>
            <a:endParaRPr lang="en-US" altLang="zh-CN" dirty="0"/>
          </a:p>
          <a:p>
            <a:pPr eaLnBrk="1" hangingPunct="1">
              <a:buFontTx/>
              <a:buNone/>
            </a:pPr>
            <a:r>
              <a:rPr lang="en-US" altLang="zh-CN" dirty="0"/>
              <a:t>	</a:t>
            </a:r>
            <a:r>
              <a:rPr lang="en-US" altLang="zh-CN" dirty="0">
                <a:solidFill>
                  <a:srgbClr val="00B0F0"/>
                </a:solidFill>
              </a:rPr>
              <a:t>4%~12% of income spent on R&amp;D</a:t>
            </a:r>
            <a:endParaRPr lang="en-US" altLang="zh-CN" dirty="0">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zh-CN"/>
              <a:t>Trends</a:t>
            </a:r>
            <a:endParaRPr lang="en-US" altLang="zh-CN"/>
          </a:p>
        </p:txBody>
      </p:sp>
      <p:sp>
        <p:nvSpPr>
          <p:cNvPr id="24578" name="Rectangle 3"/>
          <p:cNvSpPr>
            <a:spLocks noGrp="1" noChangeArrowheads="1"/>
          </p:cNvSpPr>
          <p:nvPr>
            <p:ph type="body" idx="1"/>
          </p:nvPr>
        </p:nvSpPr>
        <p:spPr/>
        <p:txBody>
          <a:bodyPr/>
          <a:lstStyle/>
          <a:p>
            <a:pPr eaLnBrk="1" hangingPunct="1"/>
            <a:r>
              <a:rPr lang="en-US" altLang="zh-CN"/>
              <a:t>Technology</a:t>
            </a:r>
            <a:endParaRPr lang="en-US" altLang="zh-CN"/>
          </a:p>
          <a:p>
            <a:pPr eaLnBrk="1" hangingPunct="1"/>
            <a:r>
              <a:rPr lang="en-US" altLang="zh-CN"/>
              <a:t>Power and Energy</a:t>
            </a:r>
            <a:endParaRPr lang="en-US" altLang="zh-CN"/>
          </a:p>
          <a:p>
            <a:pPr eaLnBrk="1" hangingPunct="1"/>
            <a:r>
              <a:rPr lang="en-US" altLang="zh-CN"/>
              <a:t>Cost</a:t>
            </a:r>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noChangeArrowheads="1"/>
          </p:cNvSpPr>
          <p:nvPr>
            <p:ph type="title"/>
          </p:nvPr>
        </p:nvSpPr>
        <p:spPr/>
        <p:txBody>
          <a:bodyPr/>
          <a:lstStyle/>
          <a:p>
            <a:r>
              <a:rPr lang="en-US" altLang="en-US"/>
              <a:t>Manufacturing vs Operation</a:t>
            </a:r>
            <a:endParaRPr lang="en-US" altLang="en-US"/>
          </a:p>
        </p:txBody>
      </p:sp>
      <p:sp>
        <p:nvSpPr>
          <p:cNvPr id="3" name="Content Placeholder 2"/>
          <p:cNvSpPr>
            <a:spLocks noGrp="1"/>
          </p:cNvSpPr>
          <p:nvPr>
            <p:ph idx="1"/>
          </p:nvPr>
        </p:nvSpPr>
        <p:spPr/>
        <p:txBody>
          <a:bodyPr/>
          <a:lstStyle/>
          <a:p>
            <a:pPr>
              <a:defRPr/>
            </a:pPr>
            <a:r>
              <a:rPr lang="en-US" dirty="0"/>
              <a:t>T</a:t>
            </a:r>
            <a:r>
              <a:rPr lang="en-US" dirty="0"/>
              <a:t>raditionally, only cost to build a computer and price to purchase one</a:t>
            </a:r>
            <a:endParaRPr lang="en-US" dirty="0"/>
          </a:p>
          <a:p>
            <a:pPr marL="0" indent="0">
              <a:buFontTx/>
              <a:buNone/>
              <a:defRPr/>
            </a:pPr>
            <a:r>
              <a:rPr lang="en-US" dirty="0"/>
              <a:t>  </a:t>
            </a:r>
            <a:endParaRPr lang="en-US" dirty="0"/>
          </a:p>
          <a:p>
            <a:pPr marL="0" indent="0">
              <a:buFontTx/>
              <a:buNone/>
              <a:defRPr/>
            </a:pPr>
            <a:endParaRPr lang="en-US" dirty="0"/>
          </a:p>
          <a:p>
            <a:pPr>
              <a:defRPr/>
            </a:pPr>
            <a:r>
              <a:rPr lang="en-US" dirty="0"/>
              <a:t>Currently, WSCs contain tens of thousands of servers and need a significant cost to operate</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noChangeArrowheads="1"/>
          </p:cNvSpPr>
          <p:nvPr>
            <p:ph type="title"/>
          </p:nvPr>
        </p:nvSpPr>
        <p:spPr/>
        <p:txBody>
          <a:bodyPr/>
          <a:lstStyle/>
          <a:p>
            <a:r>
              <a:rPr lang="en-US" altLang="en-US"/>
              <a:t>Manufacturing vs Operation</a:t>
            </a:r>
            <a:endParaRPr lang="en-US" altLang="en-US"/>
          </a:p>
        </p:txBody>
      </p:sp>
      <p:sp>
        <p:nvSpPr>
          <p:cNvPr id="3" name="Content Placeholder 2"/>
          <p:cNvSpPr>
            <a:spLocks noGrp="1"/>
          </p:cNvSpPr>
          <p:nvPr>
            <p:ph idx="1"/>
          </p:nvPr>
        </p:nvSpPr>
        <p:spPr/>
        <p:txBody>
          <a:bodyPr/>
          <a:lstStyle/>
          <a:p>
            <a:pPr>
              <a:defRPr/>
            </a:pPr>
            <a:r>
              <a:rPr lang="en-US" dirty="0"/>
              <a:t>T</a:t>
            </a:r>
            <a:r>
              <a:rPr lang="en-US" dirty="0"/>
              <a:t>raditionally, only cost to build a computer and price to purchase one</a:t>
            </a:r>
            <a:endParaRPr lang="en-US" dirty="0"/>
          </a:p>
          <a:p>
            <a:pPr marL="0" indent="0" algn="r">
              <a:buFontTx/>
              <a:buNone/>
              <a:defRPr/>
            </a:pPr>
            <a:r>
              <a:rPr lang="en-US" dirty="0"/>
              <a:t>  </a:t>
            </a:r>
            <a:r>
              <a:rPr lang="en-US" dirty="0">
                <a:solidFill>
                  <a:srgbClr val="00B0F0"/>
                </a:solidFill>
              </a:rPr>
              <a:t>Capital Expenses (CAPEX)  </a:t>
            </a:r>
            <a:endParaRPr lang="en-US" dirty="0">
              <a:solidFill>
                <a:srgbClr val="00B0F0"/>
              </a:solidFill>
            </a:endParaRPr>
          </a:p>
          <a:p>
            <a:pPr marL="0" indent="0">
              <a:buFontTx/>
              <a:buNone/>
              <a:defRPr/>
            </a:pPr>
            <a:endParaRPr lang="en-US" dirty="0"/>
          </a:p>
          <a:p>
            <a:pPr>
              <a:defRPr/>
            </a:pPr>
            <a:r>
              <a:rPr lang="en-US" dirty="0"/>
              <a:t>Currently, WSCs contain tens of thousands of servers and need a significant cost to operate</a:t>
            </a:r>
            <a:endParaRPr lang="en-US" dirty="0"/>
          </a:p>
          <a:p>
            <a:pPr marL="0" indent="0" algn="r">
              <a:buFontTx/>
              <a:buNone/>
              <a:defRPr/>
            </a:pPr>
            <a:r>
              <a:rPr lang="en-US" dirty="0">
                <a:solidFill>
                  <a:srgbClr val="00B0F0"/>
                </a:solidFill>
              </a:rPr>
              <a:t>O</a:t>
            </a:r>
            <a:r>
              <a:rPr lang="en-US" dirty="0">
                <a:solidFill>
                  <a:srgbClr val="00B0F0"/>
                </a:solidFill>
              </a:rPr>
              <a:t>perational Expenses (OPEX)</a:t>
            </a:r>
            <a:endParaRPr lang="en-US" dirty="0">
              <a:solidFill>
                <a:srgbClr val="00B0F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0"/>
            <a:ext cx="10550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Feature size is shrinking</a:t>
            </a:r>
            <a:b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to 5 nm or smaller.</a:t>
            </a:r>
            <a:endPar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Transient/permanent faults</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become</a:t>
            </a:r>
            <a:r>
              <a:rPr kumimoji="0" lang="zh-CN" altLang="en-US"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more commonplace.</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build</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dependable computers?</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p:txBody>
          <a:bodyPr/>
          <a:lstStyle/>
          <a:p>
            <a:pPr eaLnBrk="1" hangingPunct="1"/>
            <a:r>
              <a:rPr lang="en-US" altLang="zh-CN"/>
              <a:t>Dependability</a:t>
            </a:r>
            <a:endParaRPr lang="en-US" altLang="zh-CN"/>
          </a:p>
        </p:txBody>
      </p:sp>
      <p:sp>
        <p:nvSpPr>
          <p:cNvPr id="135170" name="Rectangle 3"/>
          <p:cNvSpPr>
            <a:spLocks noGrp="1" noChangeArrowheads="1"/>
          </p:cNvSpPr>
          <p:nvPr>
            <p:ph type="body" idx="1"/>
          </p:nvPr>
        </p:nvSpPr>
        <p:spPr/>
        <p:txBody>
          <a:bodyPr/>
          <a:lstStyle/>
          <a:p>
            <a:pPr eaLnBrk="1" hangingPunct="1"/>
            <a:r>
              <a:rPr lang="en-US" altLang="zh-CN"/>
              <a:t>Is a system operating properly?</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p:cNvSpPr>
            <a:spLocks noGrp="1" noChangeArrowheads="1"/>
          </p:cNvSpPr>
          <p:nvPr>
            <p:ph type="body" idx="1"/>
          </p:nvPr>
        </p:nvSpPr>
        <p:spPr/>
        <p:txBody>
          <a:bodyPr/>
          <a:lstStyle/>
          <a:p>
            <a:pPr eaLnBrk="1" hangingPunct="1"/>
            <a:r>
              <a:rPr lang="en-US" altLang="zh-CN" b="1" dirty="0"/>
              <a:t>SLA</a:t>
            </a:r>
            <a:r>
              <a:rPr lang="en-US" altLang="zh-CN" dirty="0"/>
              <a:t>: service level agreements</a:t>
            </a:r>
            <a:endParaRPr lang="en-US" altLang="zh-CN" dirty="0"/>
          </a:p>
          <a:p>
            <a:pPr eaLnBrk="1" hangingPunct="1"/>
            <a:r>
              <a:rPr lang="en-US" altLang="zh-CN" dirty="0"/>
              <a:t>System states: up or down</a:t>
            </a:r>
            <a:endParaRPr lang="en-US" altLang="zh-CN" dirty="0"/>
          </a:p>
          <a:p>
            <a:pPr eaLnBrk="1" hangingPunct="1"/>
            <a:endParaRPr lang="en-US" altLang="zh-CN" dirty="0"/>
          </a:p>
          <a:p>
            <a:pPr eaLnBrk="1" hangingPunct="1"/>
            <a:r>
              <a:rPr lang="en-US" altLang="zh-CN" dirty="0"/>
              <a:t>Service states</a:t>
            </a:r>
            <a:endParaRPr lang="en-US" altLang="zh-CN" dirty="0"/>
          </a:p>
          <a:p>
            <a:pPr algn="ctr" eaLnBrk="1" hangingPunct="1">
              <a:buFontTx/>
              <a:buNone/>
            </a:pPr>
            <a:r>
              <a:rPr lang="en-US" altLang="zh-CN" dirty="0">
                <a:solidFill>
                  <a:schemeClr val="hlink"/>
                </a:solidFill>
              </a:rPr>
              <a:t>service accomplishment</a:t>
            </a:r>
            <a:endParaRPr lang="en-US" altLang="zh-CN" dirty="0">
              <a:solidFill>
                <a:schemeClr val="hlink"/>
              </a:solidFill>
            </a:endParaRPr>
          </a:p>
          <a:p>
            <a:pPr eaLnBrk="1" hangingPunct="1">
              <a:buFontTx/>
              <a:buNone/>
            </a:pPr>
            <a:r>
              <a:rPr lang="en-US" altLang="zh-CN" dirty="0"/>
              <a:t>	</a:t>
            </a:r>
            <a:endParaRPr lang="en-US" altLang="zh-CN" dirty="0"/>
          </a:p>
          <a:p>
            <a:pPr algn="ctr" eaLnBrk="1" hangingPunct="1">
              <a:buFontTx/>
              <a:buNone/>
            </a:pPr>
            <a:r>
              <a:rPr lang="en-US" altLang="zh-CN" dirty="0">
                <a:solidFill>
                  <a:srgbClr val="FF0000"/>
                </a:solidFill>
              </a:rPr>
              <a:t>service interruption</a:t>
            </a:r>
            <a:endParaRPr lang="en-US" altLang="zh-CN" dirty="0">
              <a:solidFill>
                <a:srgbClr val="FF0000"/>
              </a:solidFill>
            </a:endParaRPr>
          </a:p>
        </p:txBody>
      </p:sp>
      <p:sp>
        <p:nvSpPr>
          <p:cNvPr id="137218" name="Rectangle 2"/>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failure</a:t>
            </a:r>
            <a:endPar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p:txBody>
      </p:sp>
      <p:sp>
        <p:nvSpPr>
          <p:cNvPr id="137222" name="Rectangle 7"/>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rPr>
              <a:t>restoration</a:t>
            </a:r>
            <a:endPar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p:cNvSpPr>
            <a:spLocks noGrp="1" noChangeArrowheads="1"/>
          </p:cNvSpPr>
          <p:nvPr>
            <p:ph type="body" idx="1"/>
          </p:nvPr>
        </p:nvSpPr>
        <p:spPr/>
        <p:txBody>
          <a:bodyPr/>
          <a:lstStyle/>
          <a:p>
            <a:pPr eaLnBrk="1" hangingPunct="1"/>
            <a:r>
              <a:rPr lang="en-US" altLang="zh-CN" b="1" dirty="0"/>
              <a:t>SLO</a:t>
            </a:r>
            <a:r>
              <a:rPr lang="en-US" altLang="zh-CN" dirty="0"/>
              <a:t>: service level objectives</a:t>
            </a:r>
            <a:endParaRPr lang="en-US" altLang="zh-CN" dirty="0"/>
          </a:p>
          <a:p>
            <a:pPr eaLnBrk="1" hangingPunct="1"/>
            <a:r>
              <a:rPr lang="en-US" altLang="zh-CN" dirty="0"/>
              <a:t>System states: up or down</a:t>
            </a:r>
            <a:endParaRPr lang="en-US" altLang="zh-CN" dirty="0"/>
          </a:p>
          <a:p>
            <a:pPr eaLnBrk="1" hangingPunct="1"/>
            <a:endParaRPr lang="en-US" altLang="zh-CN" dirty="0"/>
          </a:p>
          <a:p>
            <a:pPr eaLnBrk="1" hangingPunct="1"/>
            <a:r>
              <a:rPr lang="en-US" altLang="zh-CN" dirty="0"/>
              <a:t>Service states</a:t>
            </a:r>
            <a:endParaRPr lang="en-US" altLang="zh-CN" dirty="0"/>
          </a:p>
          <a:p>
            <a:pPr algn="ctr" eaLnBrk="1" hangingPunct="1">
              <a:buFontTx/>
              <a:buNone/>
            </a:pPr>
            <a:r>
              <a:rPr lang="en-US" altLang="zh-CN" dirty="0">
                <a:solidFill>
                  <a:schemeClr val="hlink"/>
                </a:solidFill>
              </a:rPr>
              <a:t>service accomplishment</a:t>
            </a:r>
            <a:endParaRPr lang="en-US" altLang="zh-CN" dirty="0">
              <a:solidFill>
                <a:schemeClr val="hlink"/>
              </a:solidFill>
            </a:endParaRPr>
          </a:p>
          <a:p>
            <a:pPr eaLnBrk="1" hangingPunct="1">
              <a:buFontTx/>
              <a:buNone/>
            </a:pPr>
            <a:r>
              <a:rPr lang="en-US" altLang="zh-CN" dirty="0"/>
              <a:t>	</a:t>
            </a:r>
            <a:endParaRPr lang="en-US" altLang="zh-CN" dirty="0"/>
          </a:p>
          <a:p>
            <a:pPr algn="ctr" eaLnBrk="1" hangingPunct="1">
              <a:buFontTx/>
              <a:buNone/>
            </a:pPr>
            <a:r>
              <a:rPr lang="en-US" altLang="zh-CN" dirty="0">
                <a:solidFill>
                  <a:srgbClr val="FF0000"/>
                </a:solidFill>
              </a:rPr>
              <a:t>service interruption</a:t>
            </a:r>
            <a:endParaRPr lang="en-US" altLang="zh-CN" dirty="0">
              <a:solidFill>
                <a:srgbClr val="FF0000"/>
              </a:solidFill>
            </a:endParaRPr>
          </a:p>
        </p:txBody>
      </p:sp>
      <p:sp>
        <p:nvSpPr>
          <p:cNvPr id="137218" name="Rectangle 2"/>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failure</a:t>
            </a:r>
            <a:endPar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p:txBody>
      </p:sp>
      <p:sp>
        <p:nvSpPr>
          <p:cNvPr id="137222" name="Rectangle 7"/>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rPr>
              <a:t>restoration</a:t>
            </a:r>
            <a:endPar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measure dependability?</a:t>
            </a:r>
            <a:endPar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pPr eaLnBrk="1" hangingPunct="1"/>
            <a:r>
              <a:rPr lang="en-US" altLang="zh-CN"/>
              <a:t>Measures of Dependability</a:t>
            </a:r>
            <a:endParaRPr lang="en-US" altLang="zh-CN"/>
          </a:p>
        </p:txBody>
      </p:sp>
      <p:sp>
        <p:nvSpPr>
          <p:cNvPr id="141314" name="Rectangle 3"/>
          <p:cNvSpPr>
            <a:spLocks noGrp="1" noChangeArrowheads="1"/>
          </p:cNvSpPr>
          <p:nvPr>
            <p:ph type="body" idx="1"/>
          </p:nvPr>
        </p:nvSpPr>
        <p:spPr/>
        <p:txBody>
          <a:bodyPr/>
          <a:lstStyle/>
          <a:p>
            <a:pPr eaLnBrk="1" hangingPunct="1"/>
            <a:r>
              <a:rPr lang="en-US" altLang="zh-CN"/>
              <a:t>Module reliability</a:t>
            </a:r>
            <a:endParaRPr lang="en-US" altLang="zh-CN"/>
          </a:p>
          <a:p>
            <a:pPr eaLnBrk="1" hangingPunct="1"/>
            <a:endParaRPr lang="en-US" altLang="zh-CN"/>
          </a:p>
          <a:p>
            <a:pPr eaLnBrk="1" hangingPunct="1"/>
            <a:r>
              <a:rPr lang="en-US" altLang="zh-CN"/>
              <a:t>Module availability</a:t>
            </a:r>
            <a:endParaRPr lang="en-US" altLang="zh-CN"/>
          </a:p>
          <a:p>
            <a:pPr eaLnBrk="1" hangingPunct="1"/>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defRPr/>
            </a:pPr>
            <a:r>
              <a:rPr lang="en-US" altLang="zh-CN">
                <a:solidFill>
                  <a:schemeClr val="accent4"/>
                </a:solidFill>
              </a:rPr>
              <a:t>Trends</a:t>
            </a:r>
            <a:endParaRPr lang="en-US" altLang="zh-CN">
              <a:solidFill>
                <a:schemeClr val="accent4"/>
              </a:solidFill>
            </a:endParaRPr>
          </a:p>
        </p:txBody>
      </p:sp>
      <p:sp>
        <p:nvSpPr>
          <p:cNvPr id="26626" name="Rectangle 3"/>
          <p:cNvSpPr>
            <a:spLocks noGrp="1" noChangeArrowheads="1"/>
          </p:cNvSpPr>
          <p:nvPr>
            <p:ph type="body" idx="1"/>
          </p:nvPr>
        </p:nvSpPr>
        <p:spPr/>
        <p:txBody>
          <a:bodyPr/>
          <a:lstStyle/>
          <a:p>
            <a:pPr eaLnBrk="1" hangingPunct="1">
              <a:defRPr/>
            </a:pPr>
            <a:r>
              <a:rPr lang="en-US" altLang="zh-CN" dirty="0">
                <a:solidFill>
                  <a:srgbClr val="00B0F0"/>
                </a:solidFill>
              </a:rPr>
              <a:t>Technology</a:t>
            </a:r>
            <a:endParaRPr lang="en-US" altLang="zh-CN" dirty="0">
              <a:solidFill>
                <a:srgbClr val="00B0F0"/>
              </a:solidFill>
            </a:endParaRPr>
          </a:p>
          <a:p>
            <a:pPr eaLnBrk="1" hangingPunct="1">
              <a:defRPr/>
            </a:pPr>
            <a:r>
              <a:rPr lang="en-US" altLang="zh-CN" dirty="0">
                <a:solidFill>
                  <a:schemeClr val="accent4"/>
                </a:solidFill>
              </a:rPr>
              <a:t>Power and Energy</a:t>
            </a:r>
            <a:endParaRPr lang="en-US" altLang="zh-CN" dirty="0">
              <a:solidFill>
                <a:schemeClr val="accent4"/>
              </a:solidFill>
            </a:endParaRPr>
          </a:p>
          <a:p>
            <a:pPr eaLnBrk="1" hangingPunct="1">
              <a:defRPr/>
            </a:pPr>
            <a:r>
              <a:rPr lang="en-US" altLang="zh-CN" dirty="0">
                <a:solidFill>
                  <a:schemeClr val="accent4"/>
                </a:solidFill>
              </a:rPr>
              <a:t>Cost</a:t>
            </a:r>
            <a:endParaRPr lang="en-US" altLang="zh-CN" dirty="0">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altLang="zh-CN"/>
              <a:t>Module Reliability</a:t>
            </a:r>
            <a:endParaRPr lang="en-US" altLang="zh-CN"/>
          </a:p>
        </p:txBody>
      </p:sp>
      <p:sp>
        <p:nvSpPr>
          <p:cNvPr id="143362" name="Rectangle 3"/>
          <p:cNvSpPr>
            <a:spLocks noGrp="1" noChangeArrowheads="1"/>
          </p:cNvSpPr>
          <p:nvPr>
            <p:ph type="body" idx="1"/>
          </p:nvPr>
        </p:nvSpPr>
        <p:spPr/>
        <p:txBody>
          <a:bodyPr/>
          <a:lstStyle/>
          <a:p>
            <a:pPr eaLnBrk="1" hangingPunct="1"/>
            <a:r>
              <a:rPr lang="en-US" altLang="zh-CN"/>
              <a:t>A measure of continuous service accomplishment (or of the time to failure) from a reference initial instant</a:t>
            </a:r>
            <a:endParaRPr lang="en-US" altLang="zh-CN"/>
          </a:p>
          <a:p>
            <a:pPr eaLnBrk="1" hangingPunct="1">
              <a:buFontTx/>
              <a:buNone/>
            </a:pPr>
            <a:endParaRPr lang="en-US" altLang="zh-CN"/>
          </a:p>
          <a:p>
            <a:pPr eaLnBrk="1" hangingPunct="1">
              <a:buFontTx/>
              <a:buNone/>
            </a:pPr>
            <a:r>
              <a:rPr lang="en-US" altLang="zh-CN"/>
              <a:t>	</a:t>
            </a:r>
            <a:r>
              <a:rPr lang="en-US" altLang="zh-CN" b="1"/>
              <a:t>MTTF</a:t>
            </a:r>
            <a:r>
              <a:rPr lang="en-US" altLang="zh-CN"/>
              <a:t>: mean time to failure </a:t>
            </a:r>
            <a:endParaRPr lang="en-US" altLang="zh-CN"/>
          </a:p>
          <a:p>
            <a:pPr eaLnBrk="1" hangingPunct="1">
              <a:buFontTx/>
              <a:buNone/>
            </a:pPr>
            <a:r>
              <a:rPr lang="en-US" altLang="zh-CN"/>
              <a:t>	</a:t>
            </a:r>
            <a:r>
              <a:rPr lang="en-US" altLang="zh-CN" b="1"/>
              <a:t>MTTR</a:t>
            </a:r>
            <a:r>
              <a:rPr lang="en-US" altLang="zh-CN"/>
              <a:t>: mean time to repair</a:t>
            </a:r>
            <a:endParaRPr lang="en-US" altLang="zh-CN"/>
          </a:p>
          <a:p>
            <a:pPr eaLnBrk="1" hangingPunct="1">
              <a:buFontTx/>
              <a:buNone/>
            </a:pPr>
            <a:r>
              <a:rPr lang="en-US" altLang="zh-CN"/>
              <a:t>	</a:t>
            </a:r>
            <a:r>
              <a:rPr lang="en-US" altLang="zh-CN" b="1"/>
              <a:t>MTBF</a:t>
            </a:r>
            <a:r>
              <a:rPr lang="en-US" altLang="zh-CN"/>
              <a:t>: mean time between failures</a:t>
            </a:r>
            <a:endParaRPr lang="en-US" altLang="zh-CN"/>
          </a:p>
          <a:p>
            <a:pPr eaLnBrk="1" hangingPunct="1">
              <a:buFontTx/>
              <a:buNone/>
            </a:pPr>
            <a:r>
              <a:rPr lang="en-US" altLang="zh-CN"/>
              <a:t>	MTBF = MTTF + MTTR</a:t>
            </a:r>
            <a:endParaRPr lang="en-US" altLang="zh-CN"/>
          </a:p>
        </p:txBody>
      </p:sp>
      <p:cxnSp>
        <p:nvCxnSpPr>
          <p:cNvPr id="4" name="直接连接符 3"/>
          <p:cNvCxnSpPr/>
          <p:nvPr/>
        </p:nvCxnSpPr>
        <p:spPr>
          <a:xfrm>
            <a:off x="1219200" y="6705600"/>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743200" y="6707188"/>
            <a:ext cx="8382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81400" y="6707188"/>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a:off x="25900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7" name="TextBox 14"/>
          <p:cNvSpPr txBox="1">
            <a:spLocks noChangeArrowheads="1"/>
          </p:cNvSpPr>
          <p:nvPr/>
        </p:nvSpPr>
        <p:spPr bwMode="auto">
          <a:xfrm>
            <a:off x="2743200" y="6248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st</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9" name="直接连接符 8"/>
          <p:cNvCxnSpPr/>
          <p:nvPr/>
        </p:nvCxnSpPr>
        <p:spPr>
          <a:xfrm rot="5400000">
            <a:off x="49522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9" name="TextBox 16"/>
          <p:cNvSpPr txBox="1">
            <a:spLocks noChangeArrowheads="1"/>
          </p:cNvSpPr>
          <p:nvPr/>
        </p:nvSpPr>
        <p:spPr bwMode="auto">
          <a:xfrm>
            <a:off x="5105400" y="6248400"/>
            <a:ext cx="167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nd</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1" name="直接连接符 10"/>
          <p:cNvCxnSpPr/>
          <p:nvPr/>
        </p:nvCxnSpPr>
        <p:spPr>
          <a:xfrm>
            <a:off x="5105400" y="6705600"/>
            <a:ext cx="838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43600" y="6705600"/>
            <a:ext cx="152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en-US" altLang="zh-CN"/>
              <a:t>Module Reliability</a:t>
            </a:r>
            <a:endParaRPr lang="en-US" altLang="zh-CN"/>
          </a:p>
        </p:txBody>
      </p:sp>
      <p:sp>
        <p:nvSpPr>
          <p:cNvPr id="145410" name="Rectangle 3"/>
          <p:cNvSpPr>
            <a:spLocks noGrp="1" noChangeArrowheads="1"/>
          </p:cNvSpPr>
          <p:nvPr>
            <p:ph type="body" idx="1"/>
          </p:nvPr>
        </p:nvSpPr>
        <p:spPr/>
        <p:txBody>
          <a:bodyPr/>
          <a:lstStyle/>
          <a:p>
            <a:pPr eaLnBrk="1" hangingPunct="1"/>
            <a:r>
              <a:rPr lang="en-US" altLang="zh-CN" b="1" dirty="0"/>
              <a:t>FIT</a:t>
            </a:r>
            <a:r>
              <a:rPr lang="en-US" altLang="zh-CN" dirty="0"/>
              <a:t>: failures per billion hours</a:t>
            </a:r>
            <a:endParaRPr lang="en-US" altLang="zh-CN" dirty="0"/>
          </a:p>
          <a:p>
            <a:pPr eaLnBrk="1" hangingPunct="1">
              <a:buFontTx/>
              <a:buNone/>
            </a:pPr>
            <a:endParaRPr lang="en-US" altLang="zh-CN" dirty="0"/>
          </a:p>
          <a:p>
            <a:pPr eaLnBrk="1" hangingPunct="1">
              <a:buFontTx/>
              <a:buNone/>
            </a:pPr>
            <a:r>
              <a:rPr lang="en-US" altLang="zh-CN" dirty="0"/>
              <a:t>	MTTF of 1,000,000 hours</a:t>
            </a:r>
            <a:endParaRPr lang="en-US" altLang="zh-CN" dirty="0"/>
          </a:p>
          <a:p>
            <a:pPr eaLnBrk="1" hangingPunct="1">
              <a:buFontTx/>
              <a:buNone/>
            </a:pPr>
            <a:r>
              <a:rPr lang="en-US" altLang="zh-CN" dirty="0"/>
              <a:t>	= 1/10</a:t>
            </a:r>
            <a:r>
              <a:rPr lang="en-US" altLang="zh-CN" baseline="30000" dirty="0"/>
              <a:t>6</a:t>
            </a:r>
            <a:r>
              <a:rPr lang="en-US" altLang="zh-CN" dirty="0"/>
              <a:t>  x 10</a:t>
            </a:r>
            <a:r>
              <a:rPr lang="en-US" altLang="zh-CN" baseline="30000" dirty="0"/>
              <a:t>9</a:t>
            </a:r>
            <a:r>
              <a:rPr lang="en-US" altLang="zh-CN" dirty="0"/>
              <a:t> </a:t>
            </a:r>
            <a:endParaRPr lang="en-US" altLang="zh-CN" dirty="0"/>
          </a:p>
          <a:p>
            <a:pPr eaLnBrk="1" hangingPunct="1">
              <a:buFontTx/>
              <a:buNone/>
            </a:pPr>
            <a:r>
              <a:rPr lang="en-US" altLang="zh-CN" dirty="0"/>
              <a:t>	= 1000 FIT </a:t>
            </a:r>
            <a:endParaRPr lang="en-US" altLang="zh-CN" dirty="0"/>
          </a:p>
          <a:p>
            <a:pPr eaLnBrk="1" hangingPunct="1">
              <a:buFontTx/>
              <a:buNone/>
            </a:pPr>
            <a:r>
              <a:rPr lang="en-US" altLang="zh-CN" dirty="0"/>
              <a:t>	</a:t>
            </a:r>
            <a:endParaRPr lang="en-US" altLang="zh-CN" dirty="0"/>
          </a:p>
        </p:txBody>
      </p:sp>
      <p:cxnSp>
        <p:nvCxnSpPr>
          <p:cNvPr id="4" name="直接连接符 3"/>
          <p:cNvCxnSpPr/>
          <p:nvPr/>
        </p:nvCxnSpPr>
        <p:spPr>
          <a:xfrm>
            <a:off x="914400" y="3276600"/>
            <a:ext cx="8229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92825" y="3276600"/>
            <a:ext cx="3051175" cy="338138"/>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1 failure per 1 million hours</a:t>
            </a:r>
            <a:endParaRPr kumimoji="0" lang="zh-CN" altLang="en-US" sz="16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8" name="Rectangle 2"/>
          <p:cNvSpPr>
            <a:spLocks noGrp="1" noChangeArrowheads="1"/>
          </p:cNvSpPr>
          <p:nvPr>
            <p:ph type="title"/>
          </p:nvPr>
        </p:nvSpPr>
        <p:spPr/>
        <p:txBody>
          <a:bodyPr/>
          <a:lstStyle/>
          <a:p>
            <a:pPr eaLnBrk="1" hangingPunct="1"/>
            <a:r>
              <a:rPr lang="en-US" altLang="zh-CN"/>
              <a:t>Module Availability</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6" name="Rectangle 2"/>
          <p:cNvSpPr>
            <a:spLocks noGrp="1" noChangeArrowheads="1"/>
          </p:cNvSpPr>
          <p:nvPr>
            <p:ph type="title"/>
          </p:nvPr>
        </p:nvSpPr>
        <p:spPr/>
        <p:txBody>
          <a:bodyPr/>
          <a:lstStyle/>
          <a:p>
            <a:pPr eaLnBrk="1" hangingPunct="1"/>
            <a:r>
              <a:rPr lang="en-US" altLang="zh-CN"/>
              <a:t>Module Availability</a:t>
            </a:r>
            <a:endParaRPr lang="en-US" altLang="zh-CN"/>
          </a:p>
        </p:txBody>
      </p:sp>
      <p:sp>
        <p:nvSpPr>
          <p:cNvPr id="149507" name="Line 5"/>
          <p:cNvSpPr>
            <a:spLocks noChangeShapeType="1"/>
          </p:cNvSpPr>
          <p:nvPr/>
        </p:nvSpPr>
        <p:spPr bwMode="auto">
          <a:xfrm>
            <a:off x="5181600" y="3962400"/>
            <a:ext cx="1371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Line 5"/>
          <p:cNvSpPr>
            <a:spLocks noChangeShapeType="1"/>
          </p:cNvSpPr>
          <p:nvPr/>
        </p:nvSpPr>
        <p:spPr bwMode="auto">
          <a:xfrm>
            <a:off x="5181600" y="3962400"/>
            <a:ext cx="1371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55" name="Rectangle 2"/>
          <p:cNvSpPr>
            <a:spLocks noGrp="1" noChangeArrowheads="1"/>
          </p:cNvSpPr>
          <p:nvPr>
            <p:ph type="title"/>
          </p:nvPr>
        </p:nvSpPr>
        <p:spPr/>
        <p:txBody>
          <a:bodyPr/>
          <a:lstStyle/>
          <a:p>
            <a:pPr eaLnBrk="1" hangingPunct="1"/>
            <a:r>
              <a:rPr lang="en-US" altLang="zh-CN"/>
              <a:t>Module Availability</a:t>
            </a:r>
            <a:endParaRPr lang="en-US" altLang="zh-CN"/>
          </a:p>
        </p:txBody>
      </p:sp>
      <p:sp>
        <p:nvSpPr>
          <p:cNvPr id="151556" name="Line 5"/>
          <p:cNvSpPr>
            <a:spLocks noChangeShapeType="1"/>
          </p:cNvSpPr>
          <p:nvPr/>
        </p:nvSpPr>
        <p:spPr bwMode="auto">
          <a:xfrm>
            <a:off x="6858000" y="3962400"/>
            <a:ext cx="14478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Line 5"/>
          <p:cNvSpPr>
            <a:spLocks noChangeShapeType="1"/>
          </p:cNvSpPr>
          <p:nvPr/>
        </p:nvSpPr>
        <p:spPr bwMode="auto">
          <a:xfrm>
            <a:off x="5181600" y="3962400"/>
            <a:ext cx="1371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Line 5"/>
          <p:cNvSpPr>
            <a:spLocks noChangeShapeType="1"/>
          </p:cNvSpPr>
          <p:nvPr/>
        </p:nvSpPr>
        <p:spPr bwMode="auto">
          <a:xfrm>
            <a:off x="6858000" y="3962400"/>
            <a:ext cx="14478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4" name="Rectangle 2"/>
          <p:cNvSpPr>
            <a:spLocks noGrp="1" noChangeArrowheads="1"/>
          </p:cNvSpPr>
          <p:nvPr>
            <p:ph type="title"/>
          </p:nvPr>
        </p:nvSpPr>
        <p:spPr/>
        <p:txBody>
          <a:bodyPr/>
          <a:lstStyle/>
          <a:p>
            <a:pPr eaLnBrk="1" hangingPunct="1"/>
            <a:r>
              <a:rPr lang="en-US" altLang="zh-CN"/>
              <a:t>Module Availability</a:t>
            </a:r>
            <a:endParaRPr lang="en-US" altLang="zh-CN"/>
          </a:p>
        </p:txBody>
      </p:sp>
      <p:sp>
        <p:nvSpPr>
          <p:cNvPr id="153605" name="Line 6"/>
          <p:cNvSpPr>
            <a:spLocks noChangeShapeType="1"/>
          </p:cNvSpPr>
          <p:nvPr/>
        </p:nvSpPr>
        <p:spPr bwMode="auto">
          <a:xfrm>
            <a:off x="6019800" y="3276600"/>
            <a:ext cx="1371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noChangeArrowheads="1"/>
          </p:cNvSpPr>
          <p:nvPr>
            <p:ph type="title"/>
          </p:nvPr>
        </p:nvSpPr>
        <p:spPr/>
        <p:txBody>
          <a:bodyPr/>
          <a:lstStyle/>
          <a:p>
            <a:r>
              <a:rPr lang="en-US" altLang="en-US"/>
              <a:t>MTTF: Example</a:t>
            </a:r>
            <a:r>
              <a:rPr lang="zh-CN" altLang="en-US"/>
              <a:t> </a:t>
            </a:r>
            <a:r>
              <a:rPr lang="en-US" altLang="zh-CN"/>
              <a:t>1</a:t>
            </a:r>
            <a:endParaRPr lang="en-US" altLang="en-US"/>
          </a:p>
        </p:txBody>
      </p:sp>
      <p:sp>
        <p:nvSpPr>
          <p:cNvPr id="155650" name="Content Placeholder 2"/>
          <p:cNvSpPr>
            <a:spLocks noGrp="1" noChangeArrowheads="1"/>
          </p:cNvSpPr>
          <p:nvPr>
            <p:ph idx="1"/>
          </p:nvPr>
        </p:nvSpPr>
        <p:spPr>
          <a:xfrm>
            <a:off x="457200" y="1600200"/>
            <a:ext cx="8915400" cy="5257800"/>
          </a:xfrm>
        </p:spPr>
        <p:txBody>
          <a:bodyPr/>
          <a:lstStyle/>
          <a:p>
            <a:pPr eaLnBrk="1" hangingPunct="1"/>
            <a:r>
              <a:rPr lang="en-US" altLang="en-US"/>
              <a:t>Assume a disk subsystem with the following components and MTTF:</a:t>
            </a:r>
            <a:endParaRPr lang="en-US" altLang="zh-CN"/>
          </a:p>
          <a:p>
            <a:pPr eaLnBrk="1" hangingPunct="1">
              <a:buFontTx/>
              <a:buNone/>
            </a:pPr>
            <a:r>
              <a:rPr lang="en-US" altLang="zh-CN" sz="2400"/>
              <a:t>	10 disks, each read at 10</a:t>
            </a:r>
            <a:r>
              <a:rPr lang="en-US" altLang="zh-CN" sz="2400" baseline="30000"/>
              <a:t>6</a:t>
            </a:r>
            <a:r>
              <a:rPr lang="en-US" altLang="zh-CN" sz="2400"/>
              <a:t>-hour MTTF;</a:t>
            </a:r>
            <a:endParaRPr lang="en-US" altLang="zh-CN" sz="2400"/>
          </a:p>
          <a:p>
            <a:pPr eaLnBrk="1" hangingPunct="1">
              <a:buFontTx/>
              <a:buNone/>
            </a:pPr>
            <a:r>
              <a:rPr lang="en-US" altLang="zh-CN" sz="2400"/>
              <a:t>	1 ATA controller, 500,000-hour MTTF;</a:t>
            </a:r>
            <a:endParaRPr lang="en-US" altLang="zh-CN" sz="2400"/>
          </a:p>
          <a:p>
            <a:pPr eaLnBrk="1" hangingPunct="1">
              <a:buFontTx/>
              <a:buNone/>
            </a:pPr>
            <a:r>
              <a:rPr lang="en-US" altLang="zh-CN" sz="2400"/>
              <a:t>	1 power supply, 200,000-hour MTTF;</a:t>
            </a:r>
            <a:endParaRPr lang="en-US" altLang="zh-CN" sz="2400"/>
          </a:p>
          <a:p>
            <a:pPr eaLnBrk="1" hangingPunct="1">
              <a:buFontTx/>
              <a:buNone/>
            </a:pPr>
            <a:r>
              <a:rPr lang="en-US" altLang="zh-CN" sz="2400"/>
              <a:t>	1 fan, 200,000-hour MTTF; </a:t>
            </a:r>
            <a:endParaRPr lang="en-US" altLang="zh-CN" sz="2400"/>
          </a:p>
          <a:p>
            <a:pPr eaLnBrk="1" hangingPunct="1">
              <a:buFontTx/>
              <a:buNone/>
            </a:pPr>
            <a:r>
              <a:rPr lang="en-US" altLang="zh-CN" sz="2400"/>
              <a:t>	1 ATA cable, 1,000,000-hour MTTF;</a:t>
            </a:r>
            <a:endParaRPr lang="en-US" altLang="zh-CN" sz="2400"/>
          </a:p>
          <a:p>
            <a:r>
              <a:rPr lang="en-US" altLang="en-US"/>
              <a:t>Assume expo-distributed lifetimes and i</a:t>
            </a:r>
            <a:r>
              <a:rPr lang="en-US" altLang="en-US"/>
              <a:t>ndependent failures</a:t>
            </a:r>
            <a:endParaRPr lang="en-US" altLang="en-US"/>
          </a:p>
          <a:p>
            <a:r>
              <a:rPr lang="en-US" altLang="en-US"/>
              <a:t>C</a:t>
            </a:r>
            <a:r>
              <a:rPr lang="en-US" altLang="en-US"/>
              <a:t>ompute MTTF of the whole system?</a:t>
            </a:r>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noChangeArrowheads="1"/>
          </p:cNvSpPr>
          <p:nvPr>
            <p:ph type="title"/>
          </p:nvPr>
        </p:nvSpPr>
        <p:spPr/>
        <p:txBody>
          <a:bodyPr/>
          <a:lstStyle/>
          <a:p>
            <a:r>
              <a:rPr lang="en-US" altLang="en-US"/>
              <a:t>MTTF: Example</a:t>
            </a:r>
            <a:r>
              <a:rPr lang="zh-CN" altLang="en-US"/>
              <a:t> </a:t>
            </a:r>
            <a:r>
              <a:rPr lang="en-US" altLang="zh-CN"/>
              <a:t>1</a:t>
            </a:r>
            <a:endParaRPr lang="en-US" altLang="en-US"/>
          </a:p>
        </p:txBody>
      </p:sp>
      <p:sp>
        <p:nvSpPr>
          <p:cNvPr id="3" name="Content Placeholder 2"/>
          <p:cNvSpPr>
            <a:spLocks noGrp="1"/>
          </p:cNvSpPr>
          <p:nvPr>
            <p:ph idx="1"/>
          </p:nvPr>
        </p:nvSpPr>
        <p:spPr/>
        <p:txBody>
          <a:bodyPr/>
          <a:lstStyle/>
          <a:p>
            <a:pPr>
              <a:defRPr/>
            </a:pPr>
            <a:r>
              <a:rPr lang="en-US" dirty="0"/>
              <a:t>The sum of the failure rates:</a:t>
            </a:r>
            <a:endParaRPr lang="en-US" dirty="0"/>
          </a:p>
          <a:p>
            <a:pPr>
              <a:defRPr/>
            </a:pPr>
            <a:endParaRPr lang="en-US" dirty="0"/>
          </a:p>
          <a:p>
            <a:pPr>
              <a:defRPr/>
            </a:pPr>
            <a:endParaRPr lang="en-US" dirty="0"/>
          </a:p>
          <a:p>
            <a:pPr marL="0" indent="0">
              <a:buFontTx/>
              <a:buNone/>
              <a:defRPr/>
            </a:pPr>
            <a:endParaRPr lang="en-US" dirty="0"/>
          </a:p>
          <a:p>
            <a:pPr>
              <a:defRPr/>
            </a:pPr>
            <a:r>
              <a:rPr lang="en-US" dirty="0"/>
              <a:t>The MTTF of the system:</a:t>
            </a:r>
            <a:endParaRPr lang="en-US" dirty="0"/>
          </a:p>
        </p:txBody>
      </p:sp>
      <p:pic>
        <p:nvPicPr>
          <p:cNvPr id="1566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81225"/>
            <a:ext cx="91440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30738"/>
            <a:ext cx="9144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noChangeArrowheads="1"/>
          </p:cNvSpPr>
          <p:nvPr>
            <p:ph type="title"/>
          </p:nvPr>
        </p:nvSpPr>
        <p:spPr/>
        <p:txBody>
          <a:bodyPr/>
          <a:lstStyle/>
          <a:p>
            <a:r>
              <a:rPr lang="en-US" altLang="en-US"/>
              <a:t>MTTF: Example</a:t>
            </a:r>
            <a:r>
              <a:rPr lang="zh-CN" altLang="en-US"/>
              <a:t> </a:t>
            </a:r>
            <a:r>
              <a:rPr lang="en-US" altLang="zh-CN"/>
              <a:t>2</a:t>
            </a:r>
            <a:endParaRPr lang="en-US" altLang="en-US"/>
          </a:p>
        </p:txBody>
      </p:sp>
      <p:sp>
        <p:nvSpPr>
          <p:cNvPr id="158722" name="Content Placeholder 2"/>
          <p:cNvSpPr>
            <a:spLocks noGrp="1" noChangeArrowheads="1"/>
          </p:cNvSpPr>
          <p:nvPr>
            <p:ph idx="1"/>
          </p:nvPr>
        </p:nvSpPr>
        <p:spPr>
          <a:xfrm>
            <a:off x="457200" y="1600200"/>
            <a:ext cx="8915400" cy="5257800"/>
          </a:xfrm>
        </p:spPr>
        <p:txBody>
          <a:bodyPr/>
          <a:lstStyle/>
          <a:p>
            <a:pPr eaLnBrk="1" hangingPunct="1"/>
            <a:r>
              <a:rPr lang="en-US" altLang="en-US"/>
              <a:t>Assume </a:t>
            </a:r>
            <a:r>
              <a:rPr lang="en-US" altLang="zh-CN"/>
              <a:t>1000</a:t>
            </a:r>
            <a:r>
              <a:rPr lang="en-US" altLang="en-US"/>
              <a:t> disks with a 10,000,000-hour MTTF and used 24hr/day,             upon disk failures, replace with disks of the same dependability;</a:t>
            </a:r>
            <a:endParaRPr lang="en-US" altLang="zh-CN" sz="2400"/>
          </a:p>
          <a:p>
            <a:r>
              <a:rPr lang="en-US" altLang="en-US"/>
              <a:t>The number of failed disks per year?</a:t>
            </a:r>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noChangeArrowheads="1"/>
          </p:cNvSpPr>
          <p:nvPr>
            <p:ph type="title"/>
          </p:nvPr>
        </p:nvSpPr>
        <p:spPr/>
        <p:txBody>
          <a:bodyPr/>
          <a:lstStyle/>
          <a:p>
            <a:r>
              <a:rPr lang="en-US" altLang="en-US"/>
              <a:t>MTTF: Example</a:t>
            </a:r>
            <a:r>
              <a:rPr lang="zh-CN" altLang="en-US"/>
              <a:t> </a:t>
            </a:r>
            <a:r>
              <a:rPr lang="en-US" altLang="zh-CN"/>
              <a:t>2</a:t>
            </a:r>
            <a:endParaRPr lang="en-US" altLang="en-US"/>
          </a:p>
        </p:txBody>
      </p:sp>
      <p:sp>
        <p:nvSpPr>
          <p:cNvPr id="159746" name="Content Placeholder 2"/>
          <p:cNvSpPr>
            <a:spLocks noGrp="1" noChangeArrowheads="1"/>
          </p:cNvSpPr>
          <p:nvPr>
            <p:ph idx="1"/>
          </p:nvPr>
        </p:nvSpPr>
        <p:spPr>
          <a:xfrm>
            <a:off x="457200" y="1600200"/>
            <a:ext cx="8915400" cy="5257800"/>
          </a:xfrm>
        </p:spPr>
        <p:txBody>
          <a:bodyPr/>
          <a:lstStyle/>
          <a:p>
            <a:pPr eaLnBrk="1" hangingPunct="1"/>
            <a:r>
              <a:rPr lang="en-US" altLang="en-US"/>
              <a:t>Assume </a:t>
            </a:r>
            <a:r>
              <a:rPr lang="en-US" altLang="zh-CN"/>
              <a:t>1000</a:t>
            </a:r>
            <a:r>
              <a:rPr lang="en-US" altLang="en-US"/>
              <a:t> disks with a 10,000,000-hour MTTF and used 24hr/day,             upon disk failures, replace with disks of the same dependability;</a:t>
            </a:r>
            <a:endParaRPr lang="en-US" altLang="zh-CN" sz="2400"/>
          </a:p>
          <a:p>
            <a:r>
              <a:rPr lang="en-US" altLang="en-US"/>
              <a:t>The number of failed disks per year?</a:t>
            </a:r>
            <a:endParaRPr lang="en-US" altLang="en-US"/>
          </a:p>
        </p:txBody>
      </p:sp>
      <p:pic>
        <p:nvPicPr>
          <p:cNvPr id="1597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4254500"/>
            <a:ext cx="66929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181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a:t>Trends in Technology</a:t>
            </a:r>
            <a:endParaRPr lang="en-US" altLang="zh-CN"/>
          </a:p>
        </p:txBody>
      </p:sp>
      <p:sp>
        <p:nvSpPr>
          <p:cNvPr id="28674" name="Rectangle 3"/>
          <p:cNvSpPr>
            <a:spLocks noGrp="1" noChangeArrowheads="1"/>
          </p:cNvSpPr>
          <p:nvPr>
            <p:ph type="body" idx="1"/>
          </p:nvPr>
        </p:nvSpPr>
        <p:spPr/>
        <p:txBody>
          <a:bodyPr/>
          <a:lstStyle/>
          <a:p>
            <a:pPr eaLnBrk="1" hangingPunct="1"/>
            <a:r>
              <a:rPr lang="en-US" altLang="zh-CN" b="1" dirty="0"/>
              <a:t>5 implementation technologies</a:t>
            </a:r>
            <a:r>
              <a:rPr lang="en-US" altLang="zh-CN" dirty="0"/>
              <a:t>:</a:t>
            </a:r>
            <a:endParaRPr lang="en-US" altLang="zh-CN" dirty="0"/>
          </a:p>
          <a:p>
            <a:pPr eaLnBrk="1" hangingPunct="1"/>
            <a:endParaRPr lang="en-US" altLang="zh-CN" dirty="0"/>
          </a:p>
          <a:p>
            <a:pPr eaLnBrk="1" hangingPunct="1">
              <a:buFontTx/>
              <a:buNone/>
            </a:pPr>
            <a:r>
              <a:rPr lang="en-US" altLang="zh-CN" dirty="0"/>
              <a:t>	Integrated circuit logic technology</a:t>
            </a:r>
            <a:endParaRPr lang="en-US" altLang="zh-CN" dirty="0"/>
          </a:p>
          <a:p>
            <a:pPr eaLnBrk="1" hangingPunct="1">
              <a:buFontTx/>
              <a:buNone/>
            </a:pPr>
            <a:r>
              <a:rPr lang="en-US" altLang="zh-CN" dirty="0"/>
              <a:t>	Semiconductor DRAM</a:t>
            </a:r>
            <a:endParaRPr lang="en-US" altLang="zh-CN" dirty="0"/>
          </a:p>
          <a:p>
            <a:pPr eaLnBrk="1" hangingPunct="1">
              <a:buFontTx/>
              <a:buNone/>
            </a:pPr>
            <a:r>
              <a:rPr lang="en-US" altLang="zh-CN" dirty="0"/>
              <a:t>	Semiconductor Flash</a:t>
            </a:r>
            <a:endParaRPr lang="en-US" altLang="zh-CN" dirty="0"/>
          </a:p>
          <a:p>
            <a:pPr eaLnBrk="1" hangingPunct="1">
              <a:buFontTx/>
              <a:buNone/>
            </a:pPr>
            <a:r>
              <a:rPr lang="en-US" altLang="zh-CN" dirty="0"/>
              <a:t>	Magnetic disk technology</a:t>
            </a:r>
            <a:endParaRPr lang="en-US" altLang="zh-CN" dirty="0"/>
          </a:p>
          <a:p>
            <a:pPr eaLnBrk="1" hangingPunct="1">
              <a:buFontTx/>
              <a:buNone/>
            </a:pPr>
            <a:r>
              <a:rPr lang="en-US" altLang="zh-CN" dirty="0"/>
              <a:t>	Network technology</a:t>
            </a:r>
            <a:endParaRPr lang="en-US" altLang="zh-CN" dirty="0"/>
          </a:p>
          <a:p>
            <a:pPr eaLnBrk="1" hangingPunct="1"/>
            <a:endParaRPr lang="en-US" altLang="zh-CN" dirty="0"/>
          </a:p>
          <a:p>
            <a:pPr eaLnBrk="1" hangingPunct="1">
              <a:buFontTx/>
              <a:buNone/>
            </a:pPr>
            <a:r>
              <a:rPr lang="en-US" altLang="zh-CN" dirty="0"/>
              <a:t>	</a:t>
            </a:r>
            <a:endParaRPr lang="en-US" altLang="zh-C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noChangeArrowheads="1"/>
          </p:cNvSpPr>
          <p:nvPr>
            <p:ph type="title"/>
          </p:nvPr>
        </p:nvSpPr>
        <p:spPr>
          <a:xfrm>
            <a:off x="-609600" y="274638"/>
            <a:ext cx="10363200" cy="1143000"/>
          </a:xfrm>
        </p:spPr>
        <p:txBody>
          <a:bodyPr/>
          <a:lstStyle/>
          <a:p>
            <a:r>
              <a:rPr lang="en-US" altLang="en-US"/>
              <a:t>Dependability</a:t>
            </a:r>
            <a:r>
              <a:rPr lang="en-US" altLang="en-US" sz="3200"/>
              <a:t> via </a:t>
            </a:r>
            <a:r>
              <a:rPr lang="en-US" altLang="en-US"/>
              <a:t>Redundancy</a:t>
            </a:r>
            <a:endParaRPr lang="en-US" altLang="en-US"/>
          </a:p>
        </p:txBody>
      </p:sp>
      <p:sp>
        <p:nvSpPr>
          <p:cNvPr id="160770" name="Content Placeholder 2"/>
          <p:cNvSpPr>
            <a:spLocks noGrp="1" noChangeArrowheads="1"/>
          </p:cNvSpPr>
          <p:nvPr>
            <p:ph idx="1"/>
          </p:nvPr>
        </p:nvSpPr>
        <p:spPr/>
        <p:txBody>
          <a:bodyPr/>
          <a:lstStyle/>
          <a:p>
            <a:pPr eaLnBrk="1" hangingPunct="1"/>
            <a:r>
              <a:rPr lang="en-US" altLang="zh-CN"/>
              <a:t>in time</a:t>
            </a:r>
            <a:endParaRPr lang="en-US" altLang="zh-CN"/>
          </a:p>
          <a:p>
            <a:pPr eaLnBrk="1" hangingPunct="1">
              <a:buFontTx/>
              <a:buNone/>
            </a:pPr>
            <a:r>
              <a:rPr lang="en-US" altLang="zh-CN"/>
              <a:t>	repeat the operation to see if it still is erroneous</a:t>
            </a:r>
            <a:endParaRPr lang="en-US" altLang="zh-CN"/>
          </a:p>
          <a:p>
            <a:pPr eaLnBrk="1" hangingPunct="1"/>
            <a:r>
              <a:rPr lang="en-US" altLang="zh-CN"/>
              <a:t>in resources</a:t>
            </a:r>
            <a:endParaRPr lang="en-US" altLang="zh-CN"/>
          </a:p>
          <a:p>
            <a:pPr eaLnBrk="1" hangingPunct="1">
              <a:buFontTx/>
              <a:buNone/>
            </a:pPr>
            <a:r>
              <a:rPr lang="en-US" altLang="zh-CN"/>
              <a:t>	have other components to take over from the one that failed</a:t>
            </a:r>
            <a:endParaRPr lang="en-US" altLang="zh-CN"/>
          </a:p>
          <a:p>
            <a:pPr eaLnBrk="1" hangingPunct="1">
              <a:buFontTx/>
              <a:buNone/>
            </a:pPr>
            <a:endParaRPr lang="en-US" altLang="zh-CN"/>
          </a:p>
        </p:txBody>
      </p:sp>
      <p:pic>
        <p:nvPicPr>
          <p:cNvPr id="16077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4953000"/>
            <a:ext cx="54864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2375"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p:cNvSpPr>
            <a:spLocks noGrp="1" noChangeArrowheads="1"/>
          </p:cNvSpPr>
          <p:nvPr>
            <p:ph type="title"/>
          </p:nvPr>
        </p:nvSpPr>
        <p:spPr>
          <a:xfrm>
            <a:off x="0" y="533400"/>
            <a:ext cx="9144000" cy="1143000"/>
          </a:xfrm>
        </p:spPr>
        <p:txBody>
          <a:bodyPr/>
          <a:lstStyle/>
          <a:p>
            <a:pPr algn="l"/>
            <a:r>
              <a:rPr lang="en-US" altLang="en-US"/>
              <a:t>Redundancy</a:t>
            </a:r>
            <a:endParaRPr lang="en-US" altLang="en-US"/>
          </a:p>
        </p:txBody>
      </p:sp>
      <p:pic>
        <p:nvPicPr>
          <p:cNvPr id="1628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760913"/>
            <a:ext cx="3733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measure performance?</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p:txBody>
          <a:bodyPr/>
          <a:lstStyle/>
          <a:p>
            <a:pPr eaLnBrk="1" hangingPunct="1"/>
            <a:r>
              <a:rPr lang="en-US" altLang="zh-CN" dirty="0"/>
              <a:t>Measure Performance</a:t>
            </a:r>
            <a:endParaRPr lang="en-US" altLang="zh-CN" dirty="0"/>
          </a:p>
        </p:txBody>
      </p:sp>
      <p:sp>
        <p:nvSpPr>
          <p:cNvPr id="166914" name="Rectangle 3"/>
          <p:cNvSpPr>
            <a:spLocks noGrp="1" noChangeArrowheads="1"/>
          </p:cNvSpPr>
          <p:nvPr>
            <p:ph type="body" idx="1"/>
          </p:nvPr>
        </p:nvSpPr>
        <p:spPr/>
        <p:txBody>
          <a:bodyPr/>
          <a:lstStyle/>
          <a:p>
            <a:pPr eaLnBrk="1" hangingPunct="1"/>
            <a:r>
              <a:rPr lang="en-US" altLang="zh-CN" b="1"/>
              <a:t>Execution/response time</a:t>
            </a:r>
            <a:endParaRPr lang="en-US" altLang="zh-CN" b="1"/>
          </a:p>
          <a:p>
            <a:pPr eaLnBrk="1" hangingPunct="1">
              <a:buFontTx/>
              <a:buNone/>
            </a:pPr>
            <a:r>
              <a:rPr lang="en-US" altLang="zh-CN"/>
              <a:t>	the time between the start and </a:t>
            </a:r>
            <a:endParaRPr lang="en-US" altLang="zh-CN"/>
          </a:p>
          <a:p>
            <a:pPr eaLnBrk="1" hangingPunct="1">
              <a:buFontTx/>
              <a:buNone/>
            </a:pPr>
            <a:r>
              <a:rPr lang="en-US" altLang="zh-CN"/>
              <a:t>	the completion of an event</a:t>
            </a:r>
            <a:endParaRPr lang="en-US" altLang="zh-CN"/>
          </a:p>
          <a:p>
            <a:pPr eaLnBrk="1" hangingPunct="1">
              <a:buFontTx/>
              <a:buNone/>
            </a:pPr>
            <a:endParaRPr lang="en-US" altLang="zh-CN"/>
          </a:p>
          <a:p>
            <a:pPr eaLnBrk="1" hangingPunct="1"/>
            <a:r>
              <a:rPr lang="en-US" altLang="zh-CN" b="1"/>
              <a:t>Throughput</a:t>
            </a:r>
            <a:endParaRPr lang="en-US" altLang="zh-CN" b="1"/>
          </a:p>
          <a:p>
            <a:pPr eaLnBrk="1" hangingPunct="1">
              <a:buFontTx/>
              <a:buNone/>
            </a:pPr>
            <a:r>
              <a:rPr lang="en-US" altLang="zh-CN"/>
              <a:t>	the total amount of work done in a given time</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3429000"/>
            <a:ext cx="9144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4613275"/>
            <a:ext cx="91440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Rectangle 2"/>
          <p:cNvSpPr>
            <a:spLocks noGrp="1" noChangeArrowheads="1"/>
          </p:cNvSpPr>
          <p:nvPr>
            <p:ph type="title"/>
          </p:nvPr>
        </p:nvSpPr>
        <p:spPr/>
        <p:txBody>
          <a:bodyPr/>
          <a:lstStyle/>
          <a:p>
            <a:pPr eaLnBrk="1" hangingPunct="1"/>
            <a:r>
              <a:rPr lang="en-US" altLang="zh-CN" dirty="0"/>
              <a:t>Measure Performance</a:t>
            </a:r>
            <a:endParaRPr lang="en-US" altLang="zh-CN" dirty="0"/>
          </a:p>
        </p:txBody>
      </p:sp>
      <p:sp>
        <p:nvSpPr>
          <p:cNvPr id="168964" name="Rectangle 3"/>
          <p:cNvSpPr>
            <a:spLocks noGrp="1" noChangeArrowheads="1"/>
          </p:cNvSpPr>
          <p:nvPr>
            <p:ph type="body" idx="1"/>
          </p:nvPr>
        </p:nvSpPr>
        <p:spPr/>
        <p:txBody>
          <a:bodyPr/>
          <a:lstStyle/>
          <a:p>
            <a:pPr eaLnBrk="1" hangingPunct="1"/>
            <a:r>
              <a:rPr lang="en-US" altLang="zh-CN"/>
              <a:t>Computers: X and Y</a:t>
            </a:r>
            <a:endParaRPr lang="en-US" altLang="zh-CN"/>
          </a:p>
          <a:p>
            <a:pPr eaLnBrk="1" hangingPunct="1"/>
            <a:endParaRPr lang="en-US" altLang="zh-CN"/>
          </a:p>
          <a:p>
            <a:pPr eaLnBrk="1" hangingPunct="1"/>
            <a:r>
              <a:rPr lang="en-US" altLang="zh-CN"/>
              <a:t>X is </a:t>
            </a:r>
            <a:r>
              <a:rPr lang="en-US" altLang="zh-CN" i="1"/>
              <a:t>n </a:t>
            </a:r>
            <a:r>
              <a:rPr lang="en-US" altLang="zh-CN"/>
              <a:t>times faster than Y, if </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Time</a:t>
            </a:r>
            <a:endParaRPr lang="en-US" dirty="0"/>
          </a:p>
        </p:txBody>
      </p:sp>
      <p:sp>
        <p:nvSpPr>
          <p:cNvPr id="3" name="Content Placeholder 2"/>
          <p:cNvSpPr>
            <a:spLocks noGrp="1"/>
          </p:cNvSpPr>
          <p:nvPr>
            <p:ph idx="1"/>
          </p:nvPr>
        </p:nvSpPr>
        <p:spPr/>
        <p:txBody>
          <a:bodyPr/>
          <a:lstStyle/>
          <a:p>
            <a:r>
              <a:rPr lang="en-US" dirty="0"/>
              <a:t>T</a:t>
            </a:r>
            <a:r>
              <a:rPr lang="en-US" dirty="0"/>
              <a:t>he time the processor is computing, not including the time waiting for I/O or running other programs</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Elapsed Time</a:t>
            </a:r>
            <a:endParaRPr lang="en-US" dirty="0"/>
          </a:p>
        </p:txBody>
      </p:sp>
      <p:sp>
        <p:nvSpPr>
          <p:cNvPr id="3" name="Content Placeholder 2"/>
          <p:cNvSpPr>
            <a:spLocks noGrp="1"/>
          </p:cNvSpPr>
          <p:nvPr>
            <p:ph idx="1"/>
          </p:nvPr>
        </p:nvSpPr>
        <p:spPr/>
        <p:txBody>
          <a:bodyPr/>
          <a:lstStyle/>
          <a:p>
            <a:r>
              <a:rPr lang="en-US" dirty="0"/>
              <a:t>W</a:t>
            </a:r>
            <a:r>
              <a:rPr lang="en-US" dirty="0"/>
              <a:t>all-clock time / response time seen by user:                                          the latency to complete a task, including strorage accesses, memory accesses, I/O activivties, operating system overhead</a:t>
            </a:r>
            <a:endParaRPr lang="en-US" dirty="0"/>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Elapsed Time</a:t>
            </a:r>
            <a:endParaRPr lang="en-US" dirty="0"/>
          </a:p>
        </p:txBody>
      </p:sp>
      <p:sp>
        <p:nvSpPr>
          <p:cNvPr id="3" name="Content Placeholder 2"/>
          <p:cNvSpPr>
            <a:spLocks noGrp="1"/>
          </p:cNvSpPr>
          <p:nvPr>
            <p:ph idx="1"/>
          </p:nvPr>
        </p:nvSpPr>
        <p:spPr/>
        <p:txBody>
          <a:bodyPr/>
          <a:lstStyle/>
          <a:p>
            <a:r>
              <a:rPr lang="en-US" dirty="0"/>
              <a:t>W</a:t>
            </a:r>
            <a:r>
              <a:rPr lang="en-US" dirty="0"/>
              <a:t>all-clock time / response time seen by user:                                          the latency to complete a </a:t>
            </a:r>
            <a:r>
              <a:rPr lang="en-US" b="1" dirty="0">
                <a:solidFill>
                  <a:srgbClr val="00B0F0"/>
                </a:solidFill>
              </a:rPr>
              <a:t>task</a:t>
            </a:r>
            <a:r>
              <a:rPr lang="en-US" b="1" dirty="0">
                <a:solidFill>
                  <a:srgbClr val="00B0F0"/>
                </a:solidFill>
              </a:rPr>
              <a:t>?</a:t>
            </a:r>
            <a:r>
              <a:rPr lang="en-US" b="1" dirty="0">
                <a:solidFill>
                  <a:srgbClr val="00B0F0"/>
                </a:solidFill>
              </a:rPr>
              <a:t> </a:t>
            </a:r>
            <a:r>
              <a:rPr lang="en-US" dirty="0"/>
              <a:t>including strorage accesses, memory accesses, I/O activivties, operating system overhead</a:t>
            </a:r>
            <a:endParaRPr lang="en-US" dirty="0"/>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Benchmarks</a:t>
            </a:r>
            <a:endParaRPr lang="en-US" dirty="0"/>
          </a:p>
        </p:txBody>
      </p:sp>
      <p:sp>
        <p:nvSpPr>
          <p:cNvPr id="3" name="Content Placeholder 2"/>
          <p:cNvSpPr>
            <a:spLocks noGrp="1"/>
          </p:cNvSpPr>
          <p:nvPr>
            <p:ph idx="1"/>
          </p:nvPr>
        </p:nvSpPr>
        <p:spPr/>
        <p:txBody>
          <a:bodyPr/>
          <a:lstStyle/>
          <a:p>
            <a:r>
              <a:rPr lang="en-US" dirty="0"/>
              <a:t>P</a:t>
            </a:r>
            <a:r>
              <a:rPr lang="en-US" dirty="0"/>
              <a:t>rograms t</a:t>
            </a:r>
            <a:r>
              <a:rPr lang="en-US" dirty="0"/>
              <a:t>ha</a:t>
            </a:r>
            <a:r>
              <a:rPr lang="en-US" dirty="0"/>
              <a:t>t many companies use to establish the relative performance of their computers</a:t>
            </a:r>
            <a:endParaRPr lang="en-US" dirty="0"/>
          </a:p>
          <a:p>
            <a:r>
              <a:rPr lang="en-US" dirty="0"/>
              <a:t>B</a:t>
            </a:r>
            <a:r>
              <a:rPr lang="en-US" dirty="0"/>
              <a:t>enchmark stuites:                            collections of benchmark applications</a:t>
            </a:r>
            <a:endParaRPr lang="en-US" dirty="0"/>
          </a:p>
          <a:p>
            <a:r>
              <a:rPr lang="en-US" dirty="0">
                <a:solidFill>
                  <a:srgbClr val="00B0F0"/>
                </a:solidFill>
              </a:rPr>
              <a:t>SPEC:                                              Standard Performance Evaluation Corporation</a:t>
            </a:r>
            <a:endParaRPr lang="en-US" dirty="0">
              <a:solidFill>
                <a:srgbClr val="00B0F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Benchmarks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Two classes:                                 processor-intensive benchmarks      graphics-intensive benchmarks</a:t>
            </a:r>
            <a:endParaRPr lang="en-US" dirty="0"/>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23 </a:t>
            </a:r>
            <a:r>
              <a:rPr lang="en-US" dirty="0" err="1">
                <a:solidFill>
                  <a:srgbClr val="00B0F0"/>
                </a:solidFill>
              </a:rPr>
              <a:t>SPECrate</a:t>
            </a:r>
            <a:r>
              <a:rPr lang="en-US" dirty="0">
                <a:solidFill>
                  <a:srgbClr val="00B0F0"/>
                </a:solidFill>
              </a:rPr>
              <a:t> benchmarks</a:t>
            </a:r>
            <a:endParaRPr lang="en-US"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a:t>Integrated Circuit Logic</a:t>
            </a:r>
            <a:endParaRPr lang="en-US" altLang="zh-CN"/>
          </a:p>
        </p:txBody>
      </p:sp>
      <p:sp>
        <p:nvSpPr>
          <p:cNvPr id="30722" name="Rectangle 3"/>
          <p:cNvSpPr>
            <a:spLocks noGrp="1" noChangeArrowheads="1"/>
          </p:cNvSpPr>
          <p:nvPr>
            <p:ph type="body" idx="1"/>
          </p:nvPr>
        </p:nvSpPr>
        <p:spPr/>
        <p:txBody>
          <a:bodyPr/>
          <a:lstStyle/>
          <a:p>
            <a:pPr eaLnBrk="1" hangingPunct="1"/>
            <a:r>
              <a:rPr lang="en-US" altLang="zh-CN" b="1"/>
              <a:t>Moore’s Law: </a:t>
            </a:r>
            <a:r>
              <a:rPr lang="en-US" altLang="zh-CN"/>
              <a:t>a growth rate in  </a:t>
            </a:r>
            <a:endParaRPr lang="en-US" altLang="zh-CN"/>
          </a:p>
          <a:p>
            <a:pPr eaLnBrk="1" hangingPunct="1">
              <a:buFontTx/>
              <a:buNone/>
            </a:pPr>
            <a:r>
              <a:rPr lang="en-US" altLang="zh-CN"/>
              <a:t>                               transistor count</a:t>
            </a:r>
            <a:endParaRPr lang="en-US" altLang="zh-CN"/>
          </a:p>
          <a:p>
            <a:pPr eaLnBrk="1" hangingPunct="1">
              <a:buFontTx/>
              <a:buNone/>
            </a:pPr>
            <a:r>
              <a:rPr lang="en-US" altLang="zh-CN"/>
              <a:t>                               on a chip of about </a:t>
            </a:r>
            <a:endParaRPr lang="en-US" altLang="zh-CN"/>
          </a:p>
          <a:p>
            <a:pPr eaLnBrk="1" hangingPunct="1">
              <a:buFontTx/>
              <a:buNone/>
            </a:pPr>
            <a:r>
              <a:rPr lang="en-US" altLang="zh-CN"/>
              <a:t>                               40% to 55% </a:t>
            </a:r>
            <a:endParaRPr lang="en-US" altLang="zh-CN"/>
          </a:p>
          <a:p>
            <a:pPr eaLnBrk="1" hangingPunct="1">
              <a:buFontTx/>
              <a:buNone/>
            </a:pPr>
            <a:r>
              <a:rPr lang="en-US" altLang="zh-CN"/>
              <a:t>                               per year</a:t>
            </a:r>
            <a:endParaRPr lang="en-US" altLang="zh-CN" b="1"/>
          </a:p>
          <a:p>
            <a:pPr eaLnBrk="1" hangingPunct="1">
              <a:buFontTx/>
              <a:buNone/>
            </a:pPr>
            <a:r>
              <a:rPr lang="en-US" altLang="zh-CN"/>
              <a:t>	</a:t>
            </a:r>
            <a:endParaRPr lang="en-US" altLang="zh-CN"/>
          </a:p>
          <a:p>
            <a:pPr eaLnBrk="1" hangingPunct="1">
              <a:buFontTx/>
              <a:buNone/>
            </a:pPr>
            <a:r>
              <a:rPr lang="en-US" altLang="zh-CN"/>
              <a:t>                               </a:t>
            </a:r>
            <a:r>
              <a:rPr lang="en-US" altLang="zh-CN" b="1"/>
              <a:t>doubles every</a:t>
            </a:r>
            <a:endParaRPr lang="en-US" altLang="zh-CN" b="1"/>
          </a:p>
          <a:p>
            <a:pPr eaLnBrk="1" hangingPunct="1">
              <a:buFontTx/>
              <a:buNone/>
            </a:pPr>
            <a:r>
              <a:rPr lang="en-US" altLang="zh-CN" b="1"/>
              <a:t>                               </a:t>
            </a:r>
            <a:r>
              <a:rPr lang="en-US" altLang="zh-CN" sz="2400" b="1"/>
              <a:t> </a:t>
            </a:r>
            <a:r>
              <a:rPr lang="en-US" altLang="zh-CN" b="1"/>
              <a:t>18 to 24 months</a:t>
            </a:r>
            <a:endParaRPr lang="en-US" altLang="zh-CN" b="1"/>
          </a:p>
        </p:txBody>
      </p:sp>
      <p:pic>
        <p:nvPicPr>
          <p:cNvPr id="30723" name="Picture 4" descr="Transistor_Count_and_Moore's_Law_-_20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09800"/>
            <a:ext cx="50006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Benchmarks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Two classes:                                 processor-intensive benchmarks      graphics-intensive benchmarks</a:t>
            </a:r>
            <a:endParaRPr lang="en-US" dirty="0"/>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_s suffix</a:t>
            </a:r>
            <a:r>
              <a:rPr lang="zh-CN" altLang="en-US" dirty="0">
                <a:solidFill>
                  <a:srgbClr val="00B0F0"/>
                </a:solidFill>
              </a:rPr>
              <a:t>                                           </a:t>
            </a:r>
            <a:r>
              <a:rPr lang="en-US" altLang="zh-CN" dirty="0">
                <a:solidFill>
                  <a:srgbClr val="00B0F0"/>
                </a:solidFill>
              </a:rPr>
              <a:t>time metric</a:t>
            </a:r>
            <a:r>
              <a:rPr lang="en-US" dirty="0">
                <a:solidFill>
                  <a:srgbClr val="00B0F0"/>
                </a:solidFill>
              </a:rPr>
              <a:t>              </a:t>
            </a:r>
            <a:endParaRPr lang="en-US" dirty="0">
              <a:solidFill>
                <a:srgbClr val="00B0F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Benchmarks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Two classes:                                 processor-intensive benchmarks      graphics-intensive benchmarks</a:t>
            </a:r>
            <a:endParaRPr lang="en-US" dirty="0"/>
          </a:p>
          <a:p>
            <a:r>
              <a:rPr lang="en-US" dirty="0">
                <a:solidFill>
                  <a:srgbClr val="00B0F0"/>
                </a:solidFill>
              </a:rPr>
              <a:t>SPEC CPU2017                                   https://</a:t>
            </a:r>
            <a:r>
              <a:rPr lang="en-US" dirty="0" err="1">
                <a:solidFill>
                  <a:srgbClr val="00B0F0"/>
                </a:solidFill>
              </a:rPr>
              <a:t>www.spec.org</a:t>
            </a:r>
            <a:r>
              <a:rPr lang="en-US" dirty="0">
                <a:solidFill>
                  <a:srgbClr val="00B0F0"/>
                </a:solidFill>
              </a:rPr>
              <a:t>/cpu2017/                                    23 </a:t>
            </a:r>
            <a:r>
              <a:rPr lang="en-US" dirty="0" err="1">
                <a:solidFill>
                  <a:srgbClr val="00B0F0"/>
                </a:solidFill>
              </a:rPr>
              <a:t>SPECrate</a:t>
            </a:r>
            <a:r>
              <a:rPr lang="en-US" dirty="0">
                <a:solidFill>
                  <a:srgbClr val="00B0F0"/>
                </a:solidFill>
              </a:rPr>
              <a:t> benchmarks                       _r suffix</a:t>
            </a:r>
            <a:r>
              <a:rPr lang="zh-CN" altLang="en-US" dirty="0">
                <a:solidFill>
                  <a:srgbClr val="00B0F0"/>
                </a:solidFill>
              </a:rPr>
              <a:t>                                           </a:t>
            </a:r>
            <a:r>
              <a:rPr lang="en-US" altLang="zh-CN" dirty="0">
                <a:solidFill>
                  <a:srgbClr val="00B0F0"/>
                </a:solidFill>
              </a:rPr>
              <a:t>throughput metric</a:t>
            </a:r>
            <a:r>
              <a:rPr lang="en-US" dirty="0">
                <a:solidFill>
                  <a:srgbClr val="00B0F0"/>
                </a:solidFill>
              </a:rPr>
              <a:t>              </a:t>
            </a:r>
            <a:endParaRPr lang="en-US" dirty="0">
              <a:solidFill>
                <a:srgbClr val="00B0F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Benchmarks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Two classes:                                 processor-intensive benchmarks      graphics-intensive benchmarks</a:t>
            </a:r>
            <a:endParaRPr lang="en-US" dirty="0"/>
          </a:p>
          <a:p>
            <a:r>
              <a:rPr lang="en-US" dirty="0">
                <a:solidFill>
                  <a:srgbClr val="00B0F0"/>
                </a:solidFill>
              </a:rPr>
              <a:t>SPECrate@2017                                    10 integer benchmarks (CINT2017)           1</a:t>
            </a:r>
            <a:r>
              <a:rPr lang="en-US" altLang="zh-CN" dirty="0">
                <a:solidFill>
                  <a:srgbClr val="00B0F0"/>
                </a:solidFill>
              </a:rPr>
              <a:t>3</a:t>
            </a:r>
            <a:r>
              <a:rPr lang="en-US" dirty="0">
                <a:solidFill>
                  <a:srgbClr val="00B0F0"/>
                </a:solidFill>
              </a:rPr>
              <a:t> floating-point benchmarks (CFP2017)              </a:t>
            </a:r>
            <a:endParaRPr lang="en-US" dirty="0">
              <a:solidFill>
                <a:srgbClr val="00B0F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680599"/>
            <a:ext cx="9144000" cy="6177401"/>
          </a:xfrm>
          <a:prstGeom prst="rect">
            <a:avLst/>
          </a:prstGeom>
        </p:spPr>
      </p:pic>
      <p:sp>
        <p:nvSpPr>
          <p:cNvPr id="2" name="Title 1"/>
          <p:cNvSpPr>
            <a:spLocks noGrp="1"/>
          </p:cNvSpPr>
          <p:nvPr>
            <p:ph type="title"/>
          </p:nvPr>
        </p:nvSpPr>
        <p:spPr>
          <a:xfrm>
            <a:off x="0" y="0"/>
            <a:ext cx="9144000" cy="680599"/>
          </a:xfrm>
        </p:spPr>
        <p:txBody>
          <a:bodyPr/>
          <a:lstStyle/>
          <a:p>
            <a:pPr algn="l"/>
            <a:r>
              <a:rPr lang="en-US" dirty="0">
                <a:solidFill>
                  <a:srgbClr val="00B0F0"/>
                </a:solidFill>
              </a:rPr>
              <a:t>SPECrate@2017</a:t>
            </a:r>
            <a:endParaRPr lang="en-US" dirty="0">
              <a:solidFill>
                <a:srgbClr val="00B0F0"/>
              </a:solidFill>
            </a:endParaRPr>
          </a:p>
        </p:txBody>
      </p:sp>
      <p:sp>
        <p:nvSpPr>
          <p:cNvPr id="5" name="Rounded Rectangle 4"/>
          <p:cNvSpPr/>
          <p:nvPr/>
        </p:nvSpPr>
        <p:spPr>
          <a:xfrm>
            <a:off x="21220" y="1066800"/>
            <a:ext cx="4322180" cy="19050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1220" y="3358001"/>
            <a:ext cx="4322180" cy="250939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txBox="1">
            <a:spLocks noChangeArrowheads="1"/>
          </p:cNvSpPr>
          <p:nvPr/>
        </p:nvSpPr>
        <p:spPr bwMode="auto">
          <a:xfrm>
            <a:off x="2362200" y="1447800"/>
            <a:ext cx="198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sz="2400" kern="0" dirty="0">
                <a:solidFill>
                  <a:srgbClr val="00B0F0"/>
                </a:solidFill>
              </a:rPr>
              <a:t>integer</a:t>
            </a:r>
            <a:endParaRPr lang="en-US" altLang="zh-CN" sz="2400" kern="0" dirty="0">
              <a:solidFill>
                <a:srgbClr val="00B0F0"/>
              </a:solidFill>
            </a:endParaRPr>
          </a:p>
        </p:txBody>
      </p:sp>
      <p:sp>
        <p:nvSpPr>
          <p:cNvPr id="8" name="Rectangle 2"/>
          <p:cNvSpPr txBox="1">
            <a:spLocks noChangeArrowheads="1"/>
          </p:cNvSpPr>
          <p:nvPr/>
        </p:nvSpPr>
        <p:spPr bwMode="auto">
          <a:xfrm>
            <a:off x="1752600" y="3926900"/>
            <a:ext cx="259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sz="2400" kern="0" dirty="0">
                <a:solidFill>
                  <a:srgbClr val="00B0F0"/>
                </a:solidFill>
              </a:rPr>
              <a:t>floating-point</a:t>
            </a:r>
            <a:endParaRPr lang="en-US" altLang="zh-CN" sz="2400" kern="0" dirty="0">
              <a:solidFill>
                <a:srgbClr val="00B0F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0"/>
            <a:ext cx="8486775" cy="6858000"/>
          </a:xfrm>
          <a:prstGeom prst="rect">
            <a:avLst/>
          </a:prstGeom>
        </p:spPr>
      </p:pic>
      <p:sp>
        <p:nvSpPr>
          <p:cNvPr id="2" name="Title 1"/>
          <p:cNvSpPr>
            <a:spLocks noGrp="1"/>
          </p:cNvSpPr>
          <p:nvPr>
            <p:ph type="title"/>
          </p:nvPr>
        </p:nvSpPr>
        <p:spPr/>
        <p:txBody>
          <a:bodyPr/>
          <a:lstStyle/>
          <a:p>
            <a:r>
              <a:rPr lang="en-US" dirty="0">
                <a:solidFill>
                  <a:srgbClr val="00B0F0"/>
                </a:solidFill>
              </a:rPr>
              <a:t>Server Benchmarks</a:t>
            </a:r>
            <a:endParaRPr lang="en-US" dirty="0">
              <a:solidFill>
                <a:srgbClr val="00B0F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Server Benchmarks</a:t>
            </a:r>
            <a:endParaRPr lang="en-US" dirty="0">
              <a:solidFill>
                <a:schemeClr val="tx1"/>
              </a:solidFill>
            </a:endParaRPr>
          </a:p>
        </p:txBody>
      </p:sp>
      <p:pic>
        <p:nvPicPr>
          <p:cNvPr id="1026" name="Picture 2" descr="TPC-hea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000" y="3712751"/>
            <a:ext cx="8280000" cy="31452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200" y="1600200"/>
            <a:ext cx="8686800" cy="5257800"/>
          </a:xfrm>
        </p:spPr>
        <p:txBody>
          <a:bodyPr/>
          <a:lstStyle/>
          <a:p>
            <a:r>
              <a:rPr lang="en-US" dirty="0"/>
              <a:t>TPC: Transaction Processing Council</a:t>
            </a:r>
            <a:endParaRPr lang="en-US" dirty="0"/>
          </a:p>
          <a:p>
            <a:r>
              <a:rPr lang="en-US" dirty="0"/>
              <a:t>E</a:t>
            </a:r>
            <a:r>
              <a:rPr lang="en-US" dirty="0"/>
              <a:t>xamples:                                          TPC-C for complext query environment TPC-E for brokerage customer accounts</a:t>
            </a:r>
            <a:endParaRPr lang="en-US" dirty="0"/>
          </a:p>
          <a:p>
            <a:endParaRPr lang="en-US" dirty="0"/>
          </a:p>
        </p:txBody>
      </p:sp>
      <p:sp>
        <p:nvSpPr>
          <p:cNvPr id="6" name="TextBox 21"/>
          <p:cNvSpPr txBox="1">
            <a:spLocks noChangeArrowheads="1"/>
          </p:cNvSpPr>
          <p:nvPr/>
        </p:nvSpPr>
        <p:spPr bwMode="auto">
          <a:xfrm>
            <a:off x="1371600" y="5715000"/>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a:t>
            </a:r>
            <a:r>
              <a:rPr lang="en-US" altLang="zh-CN" sz="1500" dirty="0" err="1">
                <a:solidFill>
                  <a:srgbClr val="00B0F0"/>
                </a:solidFill>
              </a:rPr>
              <a:t>tpc.org</a:t>
            </a:r>
            <a:r>
              <a:rPr lang="en-US" altLang="zh-CN" sz="1500" dirty="0">
                <a:solidFill>
                  <a:srgbClr val="00B0F0"/>
                </a:solidFill>
              </a:rPr>
              <a:t>/information/benchmarks5.asp</a:t>
            </a:r>
            <a:endParaRPr lang="en-US" altLang="zh-CN" sz="1500" dirty="0">
              <a:solidFill>
                <a:srgbClr val="00B0F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r>
              <a:rPr lang="en-US" altLang="en-US" dirty="0"/>
              <a:t>Report Performance</a:t>
            </a:r>
            <a:endParaRPr lang="en-US" altLang="en-US" dirty="0"/>
          </a:p>
        </p:txBody>
      </p:sp>
      <p:sp>
        <p:nvSpPr>
          <p:cNvPr id="123906" name="Content Placeholder 2"/>
          <p:cNvSpPr>
            <a:spLocks noGrp="1" noChangeArrowheads="1"/>
          </p:cNvSpPr>
          <p:nvPr>
            <p:ph idx="1"/>
          </p:nvPr>
        </p:nvSpPr>
        <p:spPr/>
        <p:txBody>
          <a:bodyPr/>
          <a:lstStyle/>
          <a:p>
            <a:pPr eaLnBrk="1" hangingPunct="1"/>
            <a:r>
              <a:rPr lang="en-US" altLang="zh-CN" dirty="0"/>
              <a:t>Guiding principle</a:t>
            </a:r>
            <a:endParaRPr lang="en-US" altLang="zh-CN" dirty="0"/>
          </a:p>
          <a:p>
            <a:pPr eaLnBrk="1" hangingPunct="1">
              <a:buFontTx/>
              <a:buNone/>
            </a:pPr>
            <a:r>
              <a:rPr lang="en-US" altLang="zh-CN" dirty="0"/>
              <a:t>	</a:t>
            </a:r>
            <a:r>
              <a:rPr lang="en-US" altLang="zh-CN" dirty="0">
                <a:solidFill>
                  <a:srgbClr val="00B0F0"/>
                </a:solidFill>
              </a:rPr>
              <a:t>reproductivity</a:t>
            </a:r>
            <a:endParaRPr lang="en-US" altLang="zh-CN" dirty="0">
              <a:solidFill>
                <a:srgbClr val="00B0F0"/>
              </a:solidFill>
            </a:endParaRPr>
          </a:p>
          <a:p>
            <a:pPr eaLnBrk="1" hangingPunct="1">
              <a:buFontTx/>
              <a:buNone/>
            </a:pPr>
            <a:r>
              <a:rPr lang="en-US" altLang="zh-CN" dirty="0"/>
              <a:t>	</a:t>
            </a:r>
            <a:endParaRPr lang="en-US" altLang="zh-CN" b="1" dirty="0"/>
          </a:p>
          <a:p>
            <a:pPr eaLnBrk="1" hangingPunct="1"/>
            <a:r>
              <a:rPr lang="en-US" altLang="zh-CN" dirty="0"/>
              <a:t>Requirement</a:t>
            </a:r>
            <a:endParaRPr lang="en-US" altLang="zh-CN" dirty="0"/>
          </a:p>
          <a:p>
            <a:pPr eaLnBrk="1" hangingPunct="1">
              <a:buFontTx/>
              <a:buNone/>
            </a:pPr>
            <a:r>
              <a:rPr lang="en-US" altLang="zh-CN" dirty="0"/>
              <a:t>	list everything another experiment would need to duplicate the results</a:t>
            </a:r>
            <a:endParaRPr lang="en-US" altLang="zh-C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r>
              <a:rPr lang="en-US" dirty="0"/>
              <a:t>Summarize Performance</a:t>
            </a:r>
            <a:endParaRPr lang="en-US" altLang="en-US" dirty="0"/>
          </a:p>
        </p:txBody>
      </p:sp>
      <p:sp>
        <p:nvSpPr>
          <p:cNvPr id="123906" name="Content Placeholder 2"/>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endParaRPr lang="en-US" altLang="zh-CN" dirty="0"/>
          </a:p>
          <a:p>
            <a:pPr eaLnBrk="1" hangingPunct="1">
              <a:buFontTx/>
              <a:buNone/>
            </a:pPr>
            <a:r>
              <a:rPr lang="en-US" altLang="zh-CN" dirty="0"/>
              <a:t>	</a:t>
            </a:r>
            <a:endParaRPr lang="en-US" altLang="zh-CN" b="1" dirty="0"/>
          </a:p>
        </p:txBody>
      </p:sp>
      <p:pic>
        <p:nvPicPr>
          <p:cNvPr id="3" name="Picture 2"/>
          <p:cNvPicPr>
            <a:picLocks noChangeAspect="1"/>
          </p:cNvPicPr>
          <p:nvPr/>
        </p:nvPicPr>
        <p:blipFill>
          <a:blip r:embed="rId1"/>
          <a:stretch>
            <a:fillRect/>
          </a:stretch>
        </p:blipFill>
        <p:spPr>
          <a:xfrm>
            <a:off x="838200" y="4343400"/>
            <a:ext cx="4089400" cy="11303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r>
              <a:rPr lang="en-US" dirty="0"/>
              <a:t>Summarize Performance</a:t>
            </a:r>
            <a:endParaRPr lang="en-US" altLang="en-US" dirty="0"/>
          </a:p>
        </p:txBody>
      </p:sp>
      <p:sp>
        <p:nvSpPr>
          <p:cNvPr id="123906" name="Content Placeholder 2"/>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endParaRPr lang="en-US" altLang="zh-CN" dirty="0"/>
          </a:p>
          <a:p>
            <a:pPr eaLnBrk="1" hangingPunct="1">
              <a:buFontTx/>
              <a:buNone/>
            </a:pPr>
            <a:r>
              <a:rPr lang="en-US" altLang="zh-CN" dirty="0"/>
              <a:t>	</a:t>
            </a:r>
            <a:endParaRPr lang="en-US" altLang="zh-CN" b="1" dirty="0"/>
          </a:p>
        </p:txBody>
      </p:sp>
      <p:pic>
        <p:nvPicPr>
          <p:cNvPr id="2" name="Picture 1"/>
          <p:cNvPicPr>
            <a:picLocks noChangeAspect="1"/>
          </p:cNvPicPr>
          <p:nvPr/>
        </p:nvPicPr>
        <p:blipFill>
          <a:blip r:embed="rId1"/>
          <a:stretch>
            <a:fillRect/>
          </a:stretch>
        </p:blipFill>
        <p:spPr>
          <a:xfrm>
            <a:off x="914400" y="4419600"/>
            <a:ext cx="5137150" cy="1474627"/>
          </a:xfrm>
          <a:prstGeom prst="rect">
            <a:avLst/>
          </a:prstGeom>
        </p:spPr>
      </p:pic>
      <p:pic>
        <p:nvPicPr>
          <p:cNvPr id="4" name="Picture 3"/>
          <p:cNvPicPr>
            <a:picLocks noChangeAspect="1"/>
          </p:cNvPicPr>
          <p:nvPr/>
        </p:nvPicPr>
        <p:blipFill>
          <a:blip r:embed="rId2"/>
          <a:stretch>
            <a:fillRect/>
          </a:stretch>
        </p:blipFill>
        <p:spPr>
          <a:xfrm>
            <a:off x="1460500" y="5936478"/>
            <a:ext cx="4102100" cy="758170"/>
          </a:xfrm>
          <a:prstGeom prst="rect">
            <a:avLst/>
          </a:prstGeom>
        </p:spPr>
      </p:pic>
      <p:sp>
        <p:nvSpPr>
          <p:cNvPr id="7" name="Rectangle 2"/>
          <p:cNvSpPr txBox="1">
            <a:spLocks noChangeArrowheads="1"/>
          </p:cNvSpPr>
          <p:nvPr/>
        </p:nvSpPr>
        <p:spPr bwMode="auto">
          <a:xfrm>
            <a:off x="6172200" y="41910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2400" kern="0" dirty="0">
                <a:solidFill>
                  <a:srgbClr val="00B0F0"/>
                </a:solidFill>
              </a:rPr>
              <a:t>Computer</a:t>
            </a:r>
            <a:r>
              <a:rPr lang="zh-CN" altLang="en-US" sz="2400" kern="0" dirty="0">
                <a:solidFill>
                  <a:srgbClr val="00B0F0"/>
                </a:solidFill>
              </a:rPr>
              <a:t> </a:t>
            </a:r>
            <a:r>
              <a:rPr lang="en-US" altLang="zh-CN" sz="2400" kern="0" dirty="0">
                <a:solidFill>
                  <a:srgbClr val="00B0F0"/>
                </a:solidFill>
              </a:rPr>
              <a:t>A </a:t>
            </a:r>
            <a:endParaRPr lang="en-US" altLang="zh-CN" sz="2400" kern="0" dirty="0">
              <a:solidFill>
                <a:srgbClr val="00B0F0"/>
              </a:solidFill>
            </a:endParaRPr>
          </a:p>
          <a:p>
            <a:pPr algn="l" eaLnBrk="1" hangingPunct="1"/>
            <a:r>
              <a:rPr lang="en-US" altLang="zh-CN" sz="2400" kern="0" dirty="0">
                <a:solidFill>
                  <a:srgbClr val="00B0F0"/>
                </a:solidFill>
              </a:rPr>
              <a:t>is 1.25 times </a:t>
            </a:r>
            <a:endParaRPr lang="en-US" altLang="zh-CN" sz="2400" kern="0" dirty="0">
              <a:solidFill>
                <a:srgbClr val="00B0F0"/>
              </a:solidFill>
            </a:endParaRPr>
          </a:p>
          <a:p>
            <a:pPr algn="l" eaLnBrk="1" hangingPunct="1"/>
            <a:r>
              <a:rPr lang="en-US" altLang="zh-CN" sz="2400" kern="0" dirty="0">
                <a:solidFill>
                  <a:srgbClr val="00B0F0"/>
                </a:solidFill>
              </a:rPr>
              <a:t>as fast as Computer B </a:t>
            </a:r>
            <a:endParaRPr lang="en-US" altLang="zh-CN" sz="2400" kern="0" dirty="0">
              <a:solidFill>
                <a:srgbClr val="00B0F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21538" y="4191000"/>
            <a:ext cx="6850862" cy="2692479"/>
          </a:xfrm>
          <a:prstGeom prst="rect">
            <a:avLst/>
          </a:prstGeom>
        </p:spPr>
      </p:pic>
      <p:pic>
        <p:nvPicPr>
          <p:cNvPr id="4" name="Picture 3"/>
          <p:cNvPicPr>
            <a:picLocks noChangeAspect="1"/>
          </p:cNvPicPr>
          <p:nvPr/>
        </p:nvPicPr>
        <p:blipFill>
          <a:blip r:embed="rId2"/>
          <a:stretch>
            <a:fillRect/>
          </a:stretch>
        </p:blipFill>
        <p:spPr>
          <a:xfrm>
            <a:off x="914400" y="2590800"/>
            <a:ext cx="4191000" cy="1025831"/>
          </a:xfrm>
          <a:prstGeom prst="rect">
            <a:avLst/>
          </a:prstGeom>
        </p:spPr>
      </p:pic>
      <p:sp>
        <p:nvSpPr>
          <p:cNvPr id="2" name="Title 1"/>
          <p:cNvSpPr>
            <a:spLocks noGrp="1"/>
          </p:cNvSpPr>
          <p:nvPr>
            <p:ph type="title"/>
          </p:nvPr>
        </p:nvSpPr>
        <p:spPr/>
        <p:txBody>
          <a:bodyPr/>
          <a:lstStyle/>
          <a:p>
            <a:r>
              <a:rPr lang="en-US" dirty="0"/>
              <a:t>Compare Performance</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endParaRPr lang="en-US" dirty="0"/>
          </a:p>
          <a:p>
            <a:pPr marL="0" indent="0">
              <a:buNone/>
            </a:pPr>
            <a:endParaRPr lang="en-US" dirty="0"/>
          </a:p>
          <a:p>
            <a:pPr marL="0" indent="0">
              <a:buNone/>
            </a:pPr>
            <a:endParaRPr lang="en-US" sz="2000" dirty="0"/>
          </a:p>
          <a:p>
            <a:r>
              <a:rPr lang="en-US" dirty="0"/>
              <a:t>Compare performance of two computers</a:t>
            </a:r>
            <a:endParaRPr lang="en-US" dirty="0"/>
          </a:p>
          <a:p>
            <a:endParaRPr lang="en-US" dirty="0"/>
          </a:p>
          <a:p>
            <a:endParaRPr lang="en-US" dirty="0"/>
          </a:p>
        </p:txBody>
      </p:sp>
    </p:spTree>
  </p:cSld>
  <p:clrMapOvr>
    <a:masterClrMapping/>
  </p:clrMapOvr>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16782</Words>
  <Application>WPS 演示</Application>
  <PresentationFormat>On-screen Show (4:3)</PresentationFormat>
  <Paragraphs>883</Paragraphs>
  <Slides>131</Slides>
  <Notes>110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131</vt:i4>
      </vt:variant>
    </vt:vector>
  </HeadingPairs>
  <TitlesOfParts>
    <vt:vector size="140" baseType="lpstr">
      <vt:lpstr>Arial</vt:lpstr>
      <vt:lpstr>宋体</vt:lpstr>
      <vt:lpstr>Wingdings</vt:lpstr>
      <vt:lpstr>Verdana</vt:lpstr>
      <vt:lpstr>Verdana</vt:lpstr>
      <vt:lpstr>微软雅黑</vt:lpstr>
      <vt:lpstr>Arial Unicode MS</vt:lpstr>
      <vt:lpstr>Calibri</vt:lpstr>
      <vt:lpstr>1_默认设计模板</vt:lpstr>
      <vt:lpstr>Fundamentals of Computer Design - Trends and Performance</vt:lpstr>
      <vt:lpstr>Fundamentals of Computer Design - Trends and Performance</vt:lpstr>
      <vt:lpstr>Fundamentals of Computer Design - Trends and Performance</vt:lpstr>
      <vt:lpstr>Fundamentals of Computer Design - Trends and Performance</vt:lpstr>
      <vt:lpstr>PowerPoint 演示文稿</vt:lpstr>
      <vt:lpstr>Trends</vt:lpstr>
      <vt:lpstr>Trends</vt:lpstr>
      <vt:lpstr>Trends in Technology</vt:lpstr>
      <vt:lpstr>Integrated Circuit Logic</vt:lpstr>
      <vt:lpstr>PowerPoint 演示文稿</vt:lpstr>
      <vt:lpstr>Semiconductor DRAM</vt:lpstr>
      <vt:lpstr>Semiconductor DRAM</vt:lpstr>
      <vt:lpstr>Semiconductor Flash</vt:lpstr>
      <vt:lpstr>Magnetic Disk Technology</vt:lpstr>
      <vt:lpstr>Network Technology</vt:lpstr>
      <vt:lpstr>Performance Trends</vt:lpstr>
      <vt:lpstr>Bandwidth over Latency</vt:lpstr>
      <vt:lpstr>Bandwidth over Latency</vt:lpstr>
      <vt:lpstr>Bandwidth over Latency</vt:lpstr>
      <vt:lpstr>Performance  Milestones</vt:lpstr>
      <vt:lpstr>Transistor Performance and Wires</vt:lpstr>
      <vt:lpstr>Transistor Performance and Wires</vt:lpstr>
      <vt:lpstr>Trends</vt:lpstr>
      <vt:lpstr>PowerPoint 演示文稿</vt:lpstr>
      <vt:lpstr>PowerPoint 演示文稿</vt:lpstr>
      <vt:lpstr>Power vs Energy</vt:lpstr>
      <vt:lpstr>Energy Efficiency</vt:lpstr>
      <vt:lpstr>Energy Efficiency</vt:lpstr>
      <vt:lpstr>PowerPoint 演示文稿</vt:lpstr>
      <vt:lpstr>Primary Energy Consumption within a Microprocessor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Challenges</vt:lpstr>
      <vt:lpstr>PowerPoint 演示文稿</vt:lpstr>
      <vt:lpstr>Improve Energy-Efficiency</vt:lpstr>
      <vt:lpstr>Improve Energy-Efficiency</vt:lpstr>
      <vt:lpstr>Improve Energy-Efficiency</vt:lpstr>
      <vt:lpstr>Static Power</vt:lpstr>
      <vt:lpstr>Beyond Transistors</vt:lpstr>
      <vt:lpstr>Trends</vt:lpstr>
      <vt:lpstr>PowerPoint 演示文稿</vt:lpstr>
      <vt:lpstr>Various Impacts</vt:lpstr>
      <vt:lpstr>Integrated Circuit</vt:lpstr>
      <vt:lpstr>Example: Intel Core i7 Die</vt:lpstr>
      <vt:lpstr>Dies per Wafer</vt:lpstr>
      <vt:lpstr>Cost per Die</vt:lpstr>
      <vt:lpstr>Die Yield</vt:lpstr>
      <vt:lpstr>PowerPoint 演示文稿</vt:lpstr>
      <vt:lpstr>PowerPoint 演示文稿</vt:lpstr>
      <vt:lpstr>Cost of Integrated Circuit =</vt:lpstr>
      <vt:lpstr>Cost vs Price</vt:lpstr>
      <vt:lpstr>Cost vs Price</vt:lpstr>
      <vt:lpstr>Cost vs Price</vt:lpstr>
      <vt:lpstr>Manufacturing vs Operation</vt:lpstr>
      <vt:lpstr>Manufacturing vs Operation</vt:lpstr>
      <vt:lpstr>PowerPoint 演示文稿</vt:lpstr>
      <vt:lpstr>PowerPoint 演示文稿</vt:lpstr>
      <vt:lpstr>PowerPoint 演示文稿</vt:lpstr>
      <vt:lpstr>Dependability</vt:lpstr>
      <vt:lpstr>Dependability</vt:lpstr>
      <vt:lpstr>Dependability</vt:lpstr>
      <vt:lpstr>PowerPoint 演示文稿</vt:lpstr>
      <vt:lpstr>Measures of Dependability</vt:lpstr>
      <vt:lpstr>Module Reliability</vt:lpstr>
      <vt:lpstr>Module Reliability</vt:lpstr>
      <vt:lpstr>Module Availability</vt:lpstr>
      <vt:lpstr>Module Availability</vt:lpstr>
      <vt:lpstr>Module Availability</vt:lpstr>
      <vt:lpstr>Module Availability</vt:lpstr>
      <vt:lpstr>MTTF: Example 1</vt:lpstr>
      <vt:lpstr>MTTF: Example 1</vt:lpstr>
      <vt:lpstr>MTTF: Example 2</vt:lpstr>
      <vt:lpstr>MTTF: Example 2</vt:lpstr>
      <vt:lpstr>Dependability via Redundancy</vt:lpstr>
      <vt:lpstr>Redundancy</vt:lpstr>
      <vt:lpstr>PowerPoint 演示文稿</vt:lpstr>
      <vt:lpstr>Measure Performance</vt:lpstr>
      <vt:lpstr>Measure Performance</vt:lpstr>
      <vt:lpstr>CPU Time</vt:lpstr>
      <vt:lpstr>Elapsed Time</vt:lpstr>
      <vt:lpstr>Elapsed Time</vt:lpstr>
      <vt:lpstr>Benchmarks</vt:lpstr>
      <vt:lpstr>Desktop Benchmarks</vt:lpstr>
      <vt:lpstr>Desktop Benchmarks</vt:lpstr>
      <vt:lpstr>Desktop Benchmarks</vt:lpstr>
      <vt:lpstr>Desktop Benchmarks</vt:lpstr>
      <vt:lpstr>SPECrate@2017</vt:lpstr>
      <vt:lpstr>Server Benchmarks</vt:lpstr>
      <vt:lpstr>Server Benchmarks</vt:lpstr>
      <vt:lpstr>Report Performance</vt:lpstr>
      <vt:lpstr>Summarize Performance</vt:lpstr>
      <vt:lpstr>Summarize Performance</vt:lpstr>
      <vt:lpstr>Compare Performance</vt:lpstr>
      <vt:lpstr>Compare Performance</vt:lpstr>
      <vt:lpstr>PowerPoint 演示文稿</vt:lpstr>
      <vt:lpstr>Quantitative Principles</vt:lpstr>
      <vt:lpstr>Quantitative Principles</vt:lpstr>
      <vt:lpstr>Quantitative Principles</vt:lpstr>
      <vt:lpstr>Quantitative Principles</vt:lpstr>
      <vt:lpstr>Quantitative Principles</vt:lpstr>
      <vt:lpstr>Quantitative Principles</vt:lpstr>
      <vt:lpstr>Amdahl’s Law: Two Factors</vt:lpstr>
      <vt:lpstr>Amdahl’s Law: Overall Speedup</vt:lpstr>
      <vt:lpstr>Amdahl’s Law: Overall Speedup</vt:lpstr>
      <vt:lpstr>Amdahl’s Law: Overall Speedup</vt:lpstr>
      <vt:lpstr>Amdahl’s Law: Example 1</vt:lpstr>
      <vt:lpstr>Amdahl’s Law: Example 1</vt:lpstr>
      <vt:lpstr>Amdahl’s Law: Example 1</vt:lpstr>
      <vt:lpstr>Amdahl’s Law: Example 1</vt:lpstr>
      <vt:lpstr>Amdahl’s Law: Example 2</vt:lpstr>
      <vt:lpstr>Amdahl’s Law: Example 2</vt:lpstr>
      <vt:lpstr>PowerPoint 演示文稿</vt:lpstr>
      <vt:lpstr>CPU Time for Program</vt:lpstr>
      <vt:lpstr>CPI: Clock Cycles per Instruction</vt:lpstr>
      <vt:lpstr>CPI: Clock Cycles per Instruction</vt:lpstr>
      <vt:lpstr>CPI: Clock Cycles per Instruction</vt:lpstr>
      <vt:lpstr>CPI: Clock Cycles per Instruction</vt:lpstr>
      <vt:lpstr>Decisive Characteristics</vt:lpstr>
      <vt:lpstr>Multiple Instructions</vt:lpstr>
      <vt:lpstr>Review</vt:lpstr>
      <vt:lpstr>Chapter 1.4-1.9</vt:lpstr>
      <vt:lpstr>?</vt:lpstr>
      <vt:lpstr>PowerPoint 演示文稿</vt:lpstr>
      <vt:lpstr>#What’s More</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1315</cp:revision>
  <cp:lastPrinted>2113-01-01T00:00:00Z</cp:lastPrinted>
  <dcterms:created xsi:type="dcterms:W3CDTF">2113-01-01T00:00:00Z</dcterms:created>
  <dcterms:modified xsi:type="dcterms:W3CDTF">2022-01-02T16:51:11Z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A843F4A42BA14C55B549FB3B6EA5A1AE</vt:lpwstr>
  </property>
  <property fmtid="{D5CDD505-2E9C-101B-9397-08002B2CF9AE}" pid="4" name="KSOProductBuildVer">
    <vt:lpwstr>2052-11.1.0.11194</vt:lpwstr>
  </property>
</Properties>
</file>